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y="5143500" cx="9144000"/>
  <p:notesSz cx="6858000" cy="9144000"/>
  <p:embeddedFontLst>
    <p:embeddedFont>
      <p:font typeface="Roboto"/>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2" Type="http://schemas.openxmlformats.org/officeDocument/2006/relationships/font" Target="fonts/Roboto-boldItalic.fntdata"/><Relationship Id="rId101" Type="http://schemas.openxmlformats.org/officeDocument/2006/relationships/font" Target="fonts/Roboto-italic.fntdata"/><Relationship Id="rId100" Type="http://schemas.openxmlformats.org/officeDocument/2006/relationships/font" Target="fonts/Roboto-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Roboto-regular.fntdata"/><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ts.stackexchange.com/questions/154830/10-fold-cross-validation-vs-leave-one-out-cross-validation"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James%E2%80%93Stein_estimator" TargetMode="External"/><Relationship Id="rId3" Type="http://schemas.openxmlformats.org/officeDocument/2006/relationships/hyperlink" Target="https://apps.dtic.mil/dtic/tr/fulltext/u2/1028390.pdf" TargetMode="External"/><Relationship Id="rId4" Type="http://schemas.openxmlformats.org/officeDocument/2006/relationships/hyperlink" Target="http://www-stat.wharton.upenn.edu/~lbrown/Papers/2012b%20A%20Geometrical%20Explanation%20of%20Stein%20Shrinkage.pdf"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learning_curve.html" TargetMode="External"/><Relationship Id="rId3" Type="http://schemas.openxmlformats.org/officeDocument/2006/relationships/hyperlink" Target="https://scikit-learn.org/stable/auto_examples/model_selection/plot_learning_curve.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learning_curve.html" TargetMode="External"/><Relationship Id="rId3" Type="http://schemas.openxmlformats.org/officeDocument/2006/relationships/hyperlink" Target="https://scikit-learn.org/stable/auto_examples/model_selection/plot_learning_curve.html"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lweb.loria.fr/book/en/VCdiminfinite.html"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chemeClr val="dk1"/>
              </a:buClr>
              <a:buSzPts val="900"/>
              <a:buChar char="●"/>
            </a:pPr>
            <a:r>
              <a:rPr b="1" lang="en" sz="900">
                <a:solidFill>
                  <a:schemeClr val="dk1"/>
                </a:solidFill>
              </a:rPr>
              <a:t>Web search</a:t>
            </a:r>
            <a:r>
              <a:rPr lang="en" sz="900">
                <a:solidFill>
                  <a:schemeClr val="dk1"/>
                </a:solidFill>
              </a:rPr>
              <a:t>: ranking page based on what you are most likely to click on.</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Computational biology</a:t>
            </a:r>
            <a:r>
              <a:rPr lang="en" sz="900">
                <a:solidFill>
                  <a:schemeClr val="dk1"/>
                </a:solidFill>
              </a:rPr>
              <a:t>: rational design drugs in the computer based on past experiments.</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Finance</a:t>
            </a:r>
            <a:r>
              <a:rPr lang="en" sz="900">
                <a:solidFill>
                  <a:schemeClr val="dk1"/>
                </a:solidFill>
              </a:rPr>
              <a:t>: decide who to send what credit card offers to. Evaluation of risk on credit offers. How to decide where to invest money.</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E-commerce</a:t>
            </a:r>
            <a:r>
              <a:rPr lang="en" sz="900">
                <a:solidFill>
                  <a:schemeClr val="dk1"/>
                </a:solidFill>
              </a:rPr>
              <a:t>:  Predicting customer churn. Whether or not a transaction is fraudulent.</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Space exploration</a:t>
            </a:r>
            <a:r>
              <a:rPr lang="en" sz="900">
                <a:solidFill>
                  <a:schemeClr val="dk1"/>
                </a:solidFill>
              </a:rPr>
              <a:t>: space probes and radio astronomy.</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Robotics</a:t>
            </a:r>
            <a:r>
              <a:rPr lang="en" sz="900">
                <a:solidFill>
                  <a:schemeClr val="dk1"/>
                </a:solidFill>
              </a:rPr>
              <a:t>: how to handle uncertainty in new environments. Autonomous. Self-driving car.</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Information extraction</a:t>
            </a:r>
            <a:r>
              <a:rPr lang="en" sz="900">
                <a:solidFill>
                  <a:schemeClr val="dk1"/>
                </a:solidFill>
              </a:rPr>
              <a:t>: Ask questions over databases across the web.</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Social networks</a:t>
            </a:r>
            <a:r>
              <a:rPr lang="en" sz="900">
                <a:solidFill>
                  <a:schemeClr val="dk1"/>
                </a:solidFill>
              </a:rPr>
              <a:t>: Data on relationships and preferences. Machine learning to extract value from data.</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Debugging</a:t>
            </a:r>
            <a:r>
              <a:rPr lang="en" sz="900">
                <a:solidFill>
                  <a:schemeClr val="dk1"/>
                </a:solidFill>
              </a:rPr>
              <a:t>: Use in computer science problems like debugging. Labor intensive process. Could suggest where the bug could be.</a:t>
            </a:r>
            <a:endParaRPr sz="900">
              <a:solidFill>
                <a:schemeClr val="dk1"/>
              </a:solidFill>
            </a:endParaRPr>
          </a:p>
          <a:p>
            <a:pPr indent="0" lvl="0" marL="0" rtl="0" algn="l">
              <a:lnSpc>
                <a:spcPct val="100000"/>
              </a:lnSpc>
              <a:spcBef>
                <a:spcPts val="0"/>
              </a:spcBef>
              <a:spcAft>
                <a:spcPts val="0"/>
              </a:spcAft>
              <a:buSzPts val="1100"/>
              <a:buNone/>
            </a:pPr>
            <a:r>
              <a:t/>
            </a:r>
            <a:endParaRPr sz="6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Reinforcement learning: you don’t know what is the target function (labels), but get feedback only in terms of reward/cost.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c88e67f28_2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c88e67f28_2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c88e67f28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c88e67f28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c88e67f28_2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c88e67f28_2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c88e67f28_2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c88e67f28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Always start with a simple baseline model for comparison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 single model to rule them all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addition, sometimes the transformation process is crucial for the success of the learning process - for example, a non-linear transformation can help a linear classifier perform better.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AutoNum type="arabicPeriod"/>
            </a:pPr>
            <a:r>
              <a:rPr b="1" lang="en" sz="1500">
                <a:solidFill>
                  <a:schemeClr val="dk1"/>
                </a:solidFill>
              </a:rPr>
              <a:t>Understand the domain</a:t>
            </a:r>
            <a:r>
              <a:rPr lang="en" sz="1500">
                <a:solidFill>
                  <a:schemeClr val="dk1"/>
                </a:solidFill>
              </a:rPr>
              <a:t>, prior knowledge and goals. Talk to domain experts. Often the goals are very unclear. You often have more things to try then you can possibly implement.</a:t>
            </a:r>
            <a:endParaRPr sz="15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b="1" lang="en" sz="1500">
                <a:solidFill>
                  <a:schemeClr val="dk1"/>
                </a:solidFill>
              </a:rPr>
              <a:t>Data integration, selection, cleaning and pre-processing</a:t>
            </a:r>
            <a:r>
              <a:rPr lang="en" sz="1500">
                <a:solidFill>
                  <a:schemeClr val="dk1"/>
                </a:solidFill>
              </a:rPr>
              <a:t>. This is often the most time consuming part. It is important to have high quality data. The more data you have, the more it sucks because the data is dirty. Garbage in, garbage out.</a:t>
            </a:r>
            <a:endParaRPr sz="15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b="1" lang="en" sz="1500">
                <a:solidFill>
                  <a:schemeClr val="dk1"/>
                </a:solidFill>
              </a:rPr>
              <a:t>Learning models</a:t>
            </a:r>
            <a:r>
              <a:rPr lang="en" sz="1500">
                <a:solidFill>
                  <a:schemeClr val="dk1"/>
                </a:solidFill>
              </a:rPr>
              <a:t>. The fun part. This part is very mature. The tools are general.</a:t>
            </a:r>
            <a:endParaRPr sz="15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b="1" lang="en" sz="1500">
                <a:solidFill>
                  <a:schemeClr val="dk1"/>
                </a:solidFill>
              </a:rPr>
              <a:t>Interpreting results</a:t>
            </a:r>
            <a:r>
              <a:rPr lang="en" sz="1500">
                <a:solidFill>
                  <a:schemeClr val="dk1"/>
                </a:solidFill>
              </a:rPr>
              <a:t>. Sometimes it does not matter how the model works as long it delivers results. Other domains require that the model is understandable. You will be challenged by human experts.</a:t>
            </a:r>
            <a:endParaRPr sz="15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b="1" lang="en" sz="1500">
                <a:solidFill>
                  <a:schemeClr val="dk1"/>
                </a:solidFill>
              </a:rPr>
              <a:t>Consolidating and deploying discovered knowledge</a:t>
            </a:r>
            <a:r>
              <a:rPr lang="en" sz="1500">
                <a:solidFill>
                  <a:schemeClr val="dk1"/>
                </a:solidFill>
              </a:rPr>
              <a:t>. The majority of projects that are successful in the lab are not used in practice. It is very hard to get something used.</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500">
                <a:solidFill>
                  <a:schemeClr val="dk1"/>
                </a:solidFill>
              </a:rPr>
              <a:t>It is not a one-shot process, it is a cycle. You need to run the loop until you get a result that you can use in practice. Also, the data can change, requiring a new loop.</a:t>
            </a:r>
            <a:endParaRPr b="1" sz="15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ac88e67f28_3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ac88e67f28_3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c88e67f28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ac88e67f28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ac88e67f28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ac88e67f28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ac88e67f28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ac88e67f28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ac88e67f28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ac88e67f28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c88e67f28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c88e67f28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c88e67f28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ac88e67f28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2 level cross validation will also estimate the generalization error by splitting the data also for creating the “test” sets (then, on each split applying cross-validation on some of the data, and applying error estimate on the test part, eventually averaging the results on the “test” sets to have lower bias estimate of the generalization error)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“Leave one out” is an extreme case of cross validation, where each iteration we leave only one example for validation and train on all others - but besides computational cost, it can also have other disadvantages (see: </a:t>
            </a:r>
            <a:r>
              <a:rPr lang="en" u="sng">
                <a:solidFill>
                  <a:schemeClr val="hlink"/>
                </a:solidFill>
                <a:hlinkClick r:id="rId2"/>
              </a:rPr>
              <a:t>https://stats.stackexchange.com/questions/154830/10-fold-cross-validation-vs-leave-one-out-cross-validation</a:t>
            </a:r>
            <a:r>
              <a:rPr lang="en"/>
              <a:t>)</a:t>
            </a:r>
            <a:endParaRPr/>
          </a:p>
          <a:p>
            <a:pPr indent="0" lvl="0" marL="0" rtl="0" algn="l">
              <a:lnSpc>
                <a:spcPct val="100000"/>
              </a:lnSpc>
              <a:spcBef>
                <a:spcPts val="0"/>
              </a:spcBef>
              <a:spcAft>
                <a:spcPts val="0"/>
              </a:spcAft>
              <a:buSzPts val="1100"/>
              <a:buNone/>
            </a:pPr>
            <a:r>
              <a:rPr lang="en"/>
              <a:t>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See also:</a:t>
            </a:r>
            <a:endParaRPr/>
          </a:p>
          <a:p>
            <a:pPr indent="0" lvl="0" marL="0" rtl="0" algn="l">
              <a:lnSpc>
                <a:spcPct val="100000"/>
              </a:lnSpc>
              <a:spcBef>
                <a:spcPts val="0"/>
              </a:spcBef>
              <a:spcAft>
                <a:spcPts val="0"/>
              </a:spcAft>
              <a:buSzPts val="1100"/>
              <a:buNone/>
            </a:pPr>
            <a:r>
              <a:rPr lang="en" u="sng">
                <a:solidFill>
                  <a:schemeClr val="hlink"/>
                </a:solidFill>
                <a:hlinkClick r:id="rId2"/>
              </a:rPr>
              <a:t>https://en.wikipedia.org/wiki/James%E2%80%93Stein_estimator</a:t>
            </a:r>
            <a:endParaRPr/>
          </a:p>
          <a:p>
            <a:pPr indent="0" lvl="0" marL="0" rtl="0" algn="l">
              <a:lnSpc>
                <a:spcPct val="100000"/>
              </a:lnSpc>
              <a:spcBef>
                <a:spcPts val="0"/>
              </a:spcBef>
              <a:spcAft>
                <a:spcPts val="0"/>
              </a:spcAft>
              <a:buSzPts val="1100"/>
              <a:buNone/>
            </a:pPr>
            <a:r>
              <a:rPr lang="en" u="sng">
                <a:solidFill>
                  <a:schemeClr val="hlink"/>
                </a:solidFill>
                <a:hlinkClick r:id="rId3"/>
              </a:rPr>
              <a:t>https://apps.dtic.mil/dtic/tr/fulltext/u2/1028390.pdf</a:t>
            </a:r>
            <a:endParaRPr/>
          </a:p>
          <a:p>
            <a:pPr indent="0" lvl="0" marL="0" rtl="0" algn="l">
              <a:lnSpc>
                <a:spcPct val="100000"/>
              </a:lnSpc>
              <a:spcBef>
                <a:spcPts val="0"/>
              </a:spcBef>
              <a:spcAft>
                <a:spcPts val="0"/>
              </a:spcAft>
              <a:buSzPts val="1100"/>
              <a:buNone/>
            </a:pPr>
            <a:r>
              <a:rPr lang="en" u="sng">
                <a:solidFill>
                  <a:schemeClr val="hlink"/>
                </a:solidFill>
                <a:hlinkClick r:id="rId4"/>
              </a:rPr>
              <a:t>http://www-stat.wharton.upenn.edu/~lbrown/Papers/2012b%20A%20Geometrical%20Explanation%20of%20Stein%20Shrinkage.pdf</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u="sng">
                <a:solidFill>
                  <a:schemeClr val="accent5"/>
                </a:solidFill>
                <a:hlinkClick r:id="rId2">
                  <a:extLst>
                    <a:ext uri="{A12FA001-AC4F-418D-AE19-62706E023703}">
                      <ahyp:hlinkClr val="tx"/>
                    </a:ext>
                  </a:extLst>
                </a:hlinkClick>
              </a:rPr>
              <a:t>https://scikit-learn.org/stable/modules/learning_curve.html</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u="sng">
                <a:solidFill>
                  <a:schemeClr val="accent5"/>
                </a:solidFill>
                <a:hlinkClick r:id="rId3">
                  <a:extLst>
                    <a:ext uri="{A12FA001-AC4F-418D-AE19-62706E023703}">
                      <ahyp:hlinkClr val="tx"/>
                    </a:ext>
                  </a:extLst>
                </a:hlinkClick>
              </a:rPr>
              <a:t>https://scikit-learn.org/stable/auto_examples/model_selection/plot_learning_curve.html</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https://scikit-learn.org/stable/modules/learning_curve.html</a:t>
            </a:r>
            <a:endParaRPr/>
          </a:p>
          <a:p>
            <a:pPr indent="0" lvl="0" marL="0" rtl="0" algn="l">
              <a:lnSpc>
                <a:spcPct val="100000"/>
              </a:lnSpc>
              <a:spcBef>
                <a:spcPts val="0"/>
              </a:spcBef>
              <a:spcAft>
                <a:spcPts val="0"/>
              </a:spcAft>
              <a:buSzPts val="1100"/>
              <a:buNone/>
            </a:pPr>
            <a:r>
              <a:rPr lang="en" u="sng">
                <a:solidFill>
                  <a:schemeClr val="hlink"/>
                </a:solidFill>
                <a:hlinkClick r:id="rId3"/>
              </a:rPr>
              <a:t>https://scikit-learn.org/stable/auto_examples/model_selection/plot_learning_curve.html</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Even simple DL “memorizes” the training set - so the generalization is not due to model structure or other kinds of regularization but probably more related to the nature of distribution of the data.</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is yet another way to think about the bias-variance tradeoff</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Think about images: those have extremely high dimension, and nearest neighbour in some perspective will not work well (the distance between two cats or a cat and a dog basically means nothing in this high dimension)</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In the energy-based model framework (a way of looking at nearly all machine learning architectures), inference chooses a configuration to minimize an energy function while holding the parameters fixed; learning chooses the parameters to minimize the loss function.</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is possible because we are in the </a:t>
            </a:r>
            <a:r>
              <a:rPr b="1" lang="en"/>
              <a:t>realizable case</a:t>
            </a:r>
            <a:endParaRPr b="1"/>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Union bound: probability of union of events is less or equal to the sum of the events probabilities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The discretization trick is not very elegant, and not accurate (we are only </a:t>
            </a:r>
            <a:r>
              <a:rPr b="1" lang="en" u="sng"/>
              <a:t>happy with</a:t>
            </a:r>
            <a:r>
              <a:rPr lang="en"/>
              <a:t> a description using only b bits), but it is a great tool to estimate the upper bound </a:t>
            </a:r>
            <a:endParaRPr/>
          </a:p>
          <a:p>
            <a:pPr indent="-298450" lvl="0" marL="457200" rtl="0" algn="l">
              <a:lnSpc>
                <a:spcPct val="100000"/>
              </a:lnSpc>
              <a:spcBef>
                <a:spcPts val="0"/>
              </a:spcBef>
              <a:spcAft>
                <a:spcPts val="0"/>
              </a:spcAft>
              <a:buSzPts val="1100"/>
              <a:buChar char="●"/>
            </a:pPr>
            <a:r>
              <a:rPr lang="en"/>
              <a:t>The description length could be for example the size of the executable implementing the model</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2</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See proof: </a:t>
            </a:r>
            <a:r>
              <a:rPr lang="en" u="sng">
                <a:solidFill>
                  <a:schemeClr val="hlink"/>
                </a:solidFill>
                <a:hlinkClick r:id="rId2"/>
              </a:rPr>
              <a:t>http://mlweb.loria.fr/book/en/VCdiminfinite.html</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1,7,4,6</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hyperlink" Target="https://homes.cs.washington.edu/~pedrod/papers/cacm12.pdf" TargetMode="External"/><Relationship Id="rId6"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medium.com/syncedreview/artificial-intelligence-is-the-new-electricity-andrew-ng-cc132ea6264"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newtechdojo.com/list-machine-learning-algorithms/" TargetMode="External"/><Relationship Id="rId4" Type="http://schemas.openxmlformats.org/officeDocument/2006/relationships/hyperlink" Target="https://www.kdnuggets.com/2017/11/3-different-types-machine-learning.html" TargetMode="External"/><Relationship Id="rId5" Type="http://schemas.openxmlformats.org/officeDocument/2006/relationships/hyperlink" Target="https://www.kdnuggets.com/2017/11/3-different-types-machine-learning.html" TargetMode="External"/><Relationship Id="rId6"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www.quora.com/What-is-supervised-learning" TargetMode="Externa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hyperlink" Target="https://mark-borg.github.io/blog/2016/tsne-ml/" TargetMode="External"/><Relationship Id="rId5"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en.wikipedia.org/wiki/Semi-supervised_learning" TargetMode="Externa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hyperlink" Target="https://medium.freecodecamp.org/an-introduction-to-reinforcement-learning-4339519de419"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hyperlink" Target="https://stackoverflow.com/questions/879432/what-is-the-difference-between-a-generative-and-discriminative-algorith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www.analyticsvidhya.com/blog/2018/01/online-learning-guide-text-classification-vowpal-wabbit-vw/" TargetMode="Externa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hyperlink" Target="https://chatbotnewsdaily.com/since-the-initial-standpoint-of-science-technology-and-ai-scientists-following-blaise-pascal-and-804ac13d8151"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hyperlink" Target="http://adilmoujahid.com/posts/2016/06/introduction-deep-learning-python-caff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hyperlink" Target="https://medium.com/@LeonFedden/the-no-free-lunch-theorem-62ae2c3ed10c" TargetMode="External"/><Relationship Id="rId5"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hyperlink" Target="https://papers.nips.cc/paper/5656-hidden-technical-debt-in-machine-learning-systems.pd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65.png"/><Relationship Id="rId6" Type="http://schemas.openxmlformats.org/officeDocument/2006/relationships/hyperlink" Target="https://www.infoworld.com/article/3393467/4-reasons-big-data-projects-failand-4-ways-to-succeed.html#:~:text=In%202016%2C%20Gartner%20estimated%20that,at%20closer%20to%2085%20percen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www.forbes.com/sites/cognitiveworld/2019/07/02/how-management-contributes-to-failed-enterprise-data-projects/?sh=5e111d526cd5" TargetMode="External"/><Relationship Id="rId4" Type="http://schemas.openxmlformats.org/officeDocument/2006/relationships/image" Target="../media/image44.png"/><Relationship Id="rId5"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mckinsey.com/business-functions/mckinsey-analytics/our-insights/analytics-translator#" TargetMode="Externa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datascience-pm.com/" TargetMode="Externa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2.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0.png"/><Relationship Id="rId4" Type="http://schemas.openxmlformats.org/officeDocument/2006/relationships/hyperlink" Target="https://docs.microsoft.com/bs-cyrl-ba/azure/machine-learning/team-data-science-process/overview"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hyperlink" Target="https://en.wikipedia.org/wiki/Artificial_intelligenc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4.png"/><Relationship Id="rId4" Type="http://schemas.openxmlformats.org/officeDocument/2006/relationships/hyperlink" Target="https://www.quora.com/What-is-the-best-way-to-explain-the-bias-variance-trade-off-in-layman%E2%80%99s-term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5.jpg"/><Relationship Id="rId4" Type="http://schemas.openxmlformats.org/officeDocument/2006/relationships/hyperlink" Target="https://gerardnico.com/wiki/data_mining/bias_trade-off"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medium.com/@aiii/machine-learning-diagnostics-b2256d78d51e" TargetMode="Externa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medium.com/@aiii/machine-learning-diagnostics-b2256d78d51e" TargetMode="Externa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86.pn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8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papers.ssrn.com/sol3/papers.cfm?abstract_id=3647355" TargetMode="Externa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8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2.png"/><Relationship Id="rId4" Type="http://schemas.openxmlformats.org/officeDocument/2006/relationships/image" Target="../media/image74.png"/><Relationship Id="rId5" Type="http://schemas.openxmlformats.org/officeDocument/2006/relationships/image" Target="../media/image85.png"/><Relationship Id="rId6"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95.png"/><Relationship Id="rId4" Type="http://schemas.openxmlformats.org/officeDocument/2006/relationships/image" Target="../media/image98.png"/><Relationship Id="rId5" Type="http://schemas.openxmlformats.org/officeDocument/2006/relationships/image" Target="../media/image8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7.png"/><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courses.cs.washington.edu/courses/cse473/04au/lectures/14-ml-intro.pdf"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7.png"/><Relationship Id="rId4" Type="http://schemas.openxmlformats.org/officeDocument/2006/relationships/image" Target="../media/image8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97.png"/><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7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9.png"/><Relationship Id="rId4" Type="http://schemas.openxmlformats.org/officeDocument/2006/relationships/image" Target="../media/image81.png"/><Relationship Id="rId5" Type="http://schemas.openxmlformats.org/officeDocument/2006/relationships/image" Target="../media/image83.png"/><Relationship Id="rId6" Type="http://schemas.openxmlformats.org/officeDocument/2006/relationships/image" Target="../media/image96.png"/><Relationship Id="rId7" Type="http://schemas.openxmlformats.org/officeDocument/2006/relationships/image" Target="../media/image9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91.png"/><Relationship Id="rId4" Type="http://schemas.openxmlformats.org/officeDocument/2006/relationships/image" Target="../media/image9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9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9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99.jpg"/></Relationships>
</file>

<file path=ppt/slides/_rels/slide93.xml.rels><?xml version="1.0" encoding="UTF-8" standalone="yes"?><Relationships xmlns="http://schemas.openxmlformats.org/package/2006/relationships"><Relationship Id="rId11" Type="http://schemas.openxmlformats.org/officeDocument/2006/relationships/hyperlink" Target="https://drive.google.com/open?id=1aMC0MPo1WfRw9kJuDRbGWDfbrWowv3r0" TargetMode="External"/><Relationship Id="rId10" Type="http://schemas.openxmlformats.org/officeDocument/2006/relationships/hyperlink" Target="https://drive.google.com/open?id=17bXzK647U4KwwwMQ4mIchYeFuPRmP9Es" TargetMode="External"/><Relationship Id="rId12" Type="http://schemas.openxmlformats.org/officeDocument/2006/relationships/hyperlink" Target="https://drive.google.com/open?id=1Yazqry1HW_imRIwp5_-7Jf4EvrA_Y6z1" TargetMode="External"/><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hyperlink" Target="https://drive.google.com/open?id=1HCoCxzuN0_gRQjcc9DzRhBay921gTzfh" TargetMode="External"/><Relationship Id="rId4" Type="http://schemas.openxmlformats.org/officeDocument/2006/relationships/hyperlink" Target="https://drive.google.com/open?id=1gm1RFNwi0jOlIjP3JbJ0TLrQVQojVfKk" TargetMode="External"/><Relationship Id="rId9" Type="http://schemas.openxmlformats.org/officeDocument/2006/relationships/hyperlink" Target="https://drive.google.com/open?id=1aoGC4h1YPCflFaZhJjiBYHYX9la0uVA5" TargetMode="External"/><Relationship Id="rId5" Type="http://schemas.openxmlformats.org/officeDocument/2006/relationships/hyperlink" Target="https://drive.google.com/open?id=1CZBKE9elpdM2Vl_kMotTt22FuWbff3K4" TargetMode="External"/><Relationship Id="rId6" Type="http://schemas.openxmlformats.org/officeDocument/2006/relationships/hyperlink" Target="https://drive.google.com/open?id=1-UoCRwOQadxUgEsEetAxrozUwKcjfeO8" TargetMode="External"/><Relationship Id="rId7" Type="http://schemas.openxmlformats.org/officeDocument/2006/relationships/hyperlink" Target="https://drive.google.com/open?id=1IC6FKUGlNQtq5LCkfpFPNa3ghIP4mCXa" TargetMode="External"/><Relationship Id="rId8" Type="http://schemas.openxmlformats.org/officeDocument/2006/relationships/hyperlink" Target="https://drive.google.com/open?id=1tszTQtWxJchmxfSoTSiF9q0SMHHAu79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Introduction to </a:t>
            </a:r>
            <a:endParaRPr/>
          </a:p>
          <a:p>
            <a:pPr indent="0" lvl="0" marL="0" rtl="0" algn="ctr">
              <a:lnSpc>
                <a:spcPct val="100000"/>
              </a:lnSpc>
              <a:spcBef>
                <a:spcPts val="0"/>
              </a:spcBef>
              <a:spcAft>
                <a:spcPts val="0"/>
              </a:spcAft>
              <a:buSzPts val="5200"/>
              <a:buNone/>
            </a:pPr>
            <a:r>
              <a:rPr lang="en"/>
              <a:t>Machine Learning</a:t>
            </a:r>
            <a:endParaRPr/>
          </a:p>
        </p:txBody>
      </p:sp>
      <p:sp>
        <p:nvSpPr>
          <p:cNvPr id="55" name="Google Shape;55;p13"/>
          <p:cNvSpPr txBox="1"/>
          <p:nvPr>
            <p:ph idx="1" type="subTitle"/>
          </p:nvPr>
        </p:nvSpPr>
        <p:spPr>
          <a:xfrm>
            <a:off x="311700" y="271507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Dr. Hanan Shteingart</a:t>
            </a:r>
            <a:endParaRPr/>
          </a:p>
        </p:txBody>
      </p:sp>
      <p:sp>
        <p:nvSpPr>
          <p:cNvPr id="56" name="Google Shape;56;p13"/>
          <p:cNvSpPr txBox="1"/>
          <p:nvPr/>
        </p:nvSpPr>
        <p:spPr>
          <a:xfrm>
            <a:off x="0" y="90672"/>
            <a:ext cx="9144000" cy="56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Y-DATA: Yandex School of Data Analysis — </a:t>
            </a:r>
            <a:r>
              <a:rPr b="1" lang="en"/>
              <a:t>2020</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Key Elements of Machine Learning</a:t>
            </a:r>
            <a:endParaRPr/>
          </a:p>
        </p:txBody>
      </p:sp>
      <p:sp>
        <p:nvSpPr>
          <p:cNvPr id="135" name="Google Shape;135;p22"/>
          <p:cNvSpPr txBox="1"/>
          <p:nvPr>
            <p:ph idx="1" type="body"/>
          </p:nvPr>
        </p:nvSpPr>
        <p:spPr>
          <a:xfrm>
            <a:off x="311700" y="1152475"/>
            <a:ext cx="6095100" cy="3416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AutoNum type="arabicPeriod"/>
            </a:pPr>
            <a:r>
              <a:rPr b="1" lang="en" sz="1900">
                <a:solidFill>
                  <a:srgbClr val="990000"/>
                </a:solidFill>
              </a:rPr>
              <a:t>Representation</a:t>
            </a:r>
            <a:r>
              <a:rPr lang="en" sz="1900">
                <a:solidFill>
                  <a:schemeClr val="dk1"/>
                </a:solidFill>
              </a:rPr>
              <a:t>: how to represent knowledge. </a:t>
            </a:r>
            <a:r>
              <a:rPr b="1" lang="en" sz="1900">
                <a:solidFill>
                  <a:schemeClr val="dk1"/>
                </a:solidFill>
              </a:rPr>
              <a:t>The Model</a:t>
            </a:r>
            <a:r>
              <a:rPr lang="en" sz="1900">
                <a:solidFill>
                  <a:schemeClr val="dk1"/>
                </a:solidFill>
              </a:rPr>
              <a:t>. </a:t>
            </a:r>
            <a:endParaRPr sz="1900">
              <a:solidFill>
                <a:schemeClr val="dk1"/>
              </a:solidFill>
            </a:endParaRPr>
          </a:p>
          <a:p>
            <a:pPr indent="0" lvl="0" marL="457200" rtl="0" algn="l">
              <a:lnSpc>
                <a:spcPct val="115000"/>
              </a:lnSpc>
              <a:spcBef>
                <a:spcPts val="0"/>
              </a:spcBef>
              <a:spcAft>
                <a:spcPts val="0"/>
              </a:spcAft>
              <a:buNone/>
            </a:pPr>
            <a:r>
              <a:t/>
            </a:r>
            <a:endParaRPr b="1" sz="1900">
              <a:solidFill>
                <a:srgbClr val="990000"/>
              </a:solidFill>
            </a:endParaRPr>
          </a:p>
          <a:p>
            <a:pPr indent="0" lvl="0" marL="457200" rtl="0" algn="l">
              <a:lnSpc>
                <a:spcPct val="115000"/>
              </a:lnSpc>
              <a:spcBef>
                <a:spcPts val="0"/>
              </a:spcBef>
              <a:spcAft>
                <a:spcPts val="0"/>
              </a:spcAft>
              <a:buNone/>
            </a:pPr>
            <a:r>
              <a:t/>
            </a:r>
            <a:endParaRPr b="1" sz="1900">
              <a:solidFill>
                <a:srgbClr val="990000"/>
              </a:solidFill>
            </a:endParaRPr>
          </a:p>
          <a:p>
            <a:pPr indent="-349250" lvl="0" marL="457200" rtl="0" algn="l">
              <a:lnSpc>
                <a:spcPct val="115000"/>
              </a:lnSpc>
              <a:spcBef>
                <a:spcPts val="0"/>
              </a:spcBef>
              <a:spcAft>
                <a:spcPts val="0"/>
              </a:spcAft>
              <a:buClr>
                <a:schemeClr val="dk1"/>
              </a:buClr>
              <a:buSzPts val="1900"/>
              <a:buAutoNum type="arabicPeriod"/>
            </a:pPr>
            <a:r>
              <a:rPr b="1" lang="en" sz="1900">
                <a:solidFill>
                  <a:srgbClr val="990000"/>
                </a:solidFill>
              </a:rPr>
              <a:t>Evaluation</a:t>
            </a:r>
            <a:r>
              <a:rPr lang="en" sz="1900">
                <a:solidFill>
                  <a:schemeClr val="dk1"/>
                </a:solidFill>
              </a:rPr>
              <a:t>: the way to evaluate candidate representations (programs/hypotheses). </a:t>
            </a:r>
            <a:endParaRPr sz="1900">
              <a:solidFill>
                <a:schemeClr val="dk1"/>
              </a:solidFill>
            </a:endParaRPr>
          </a:p>
          <a:p>
            <a:pPr indent="0" lvl="0" marL="457200" rtl="0" algn="l">
              <a:lnSpc>
                <a:spcPct val="115000"/>
              </a:lnSpc>
              <a:spcBef>
                <a:spcPts val="0"/>
              </a:spcBef>
              <a:spcAft>
                <a:spcPts val="0"/>
              </a:spcAft>
              <a:buNone/>
            </a:pPr>
            <a:r>
              <a:t/>
            </a:r>
            <a:endParaRPr b="1" sz="1900">
              <a:solidFill>
                <a:srgbClr val="990000"/>
              </a:solidFill>
            </a:endParaRPr>
          </a:p>
          <a:p>
            <a:pPr indent="0" lvl="0" marL="457200" rtl="0" algn="l">
              <a:lnSpc>
                <a:spcPct val="115000"/>
              </a:lnSpc>
              <a:spcBef>
                <a:spcPts val="0"/>
              </a:spcBef>
              <a:spcAft>
                <a:spcPts val="0"/>
              </a:spcAft>
              <a:buNone/>
            </a:pPr>
            <a:r>
              <a:t/>
            </a:r>
            <a:endParaRPr b="1" sz="1900">
              <a:solidFill>
                <a:srgbClr val="990000"/>
              </a:solidFill>
            </a:endParaRPr>
          </a:p>
          <a:p>
            <a:pPr indent="-349250" lvl="0" marL="457200" rtl="0" algn="l">
              <a:lnSpc>
                <a:spcPct val="115000"/>
              </a:lnSpc>
              <a:spcBef>
                <a:spcPts val="0"/>
              </a:spcBef>
              <a:spcAft>
                <a:spcPts val="0"/>
              </a:spcAft>
              <a:buClr>
                <a:schemeClr val="dk1"/>
              </a:buClr>
              <a:buSzPts val="1900"/>
              <a:buAutoNum type="arabicPeriod"/>
            </a:pPr>
            <a:r>
              <a:rPr b="1" lang="en" sz="1900">
                <a:solidFill>
                  <a:srgbClr val="990000"/>
                </a:solidFill>
              </a:rPr>
              <a:t>Optimization</a:t>
            </a:r>
            <a:r>
              <a:rPr lang="en" sz="1900">
                <a:solidFill>
                  <a:schemeClr val="dk1"/>
                </a:solidFill>
              </a:rPr>
              <a:t>: how to find the optimal representation in the evaluation terms. </a:t>
            </a:r>
            <a:endParaRPr sz="1900">
              <a:solidFill>
                <a:schemeClr val="dk1"/>
              </a:solidFill>
            </a:endParaRPr>
          </a:p>
          <a:p>
            <a:pPr indent="0" lvl="0" marL="0" rtl="0" algn="l">
              <a:lnSpc>
                <a:spcPct val="115000"/>
              </a:lnSpc>
              <a:spcBef>
                <a:spcPts val="0"/>
              </a:spcBef>
              <a:spcAft>
                <a:spcPts val="1600"/>
              </a:spcAft>
              <a:buSzPts val="1800"/>
              <a:buNone/>
            </a:pPr>
            <a:r>
              <a:t/>
            </a:r>
            <a:endParaRPr sz="900"/>
          </a:p>
        </p:txBody>
      </p:sp>
      <p:pic>
        <p:nvPicPr>
          <p:cNvPr id="136" name="Google Shape;136;p22"/>
          <p:cNvPicPr preferRelativeResize="0"/>
          <p:nvPr/>
        </p:nvPicPr>
        <p:blipFill>
          <a:blip r:embed="rId3">
            <a:alphaModFix/>
          </a:blip>
          <a:stretch>
            <a:fillRect/>
          </a:stretch>
        </p:blipFill>
        <p:spPr>
          <a:xfrm>
            <a:off x="6340325" y="1228979"/>
            <a:ext cx="2743200" cy="518496"/>
          </a:xfrm>
          <a:prstGeom prst="rect">
            <a:avLst/>
          </a:prstGeom>
          <a:noFill/>
          <a:ln>
            <a:noFill/>
          </a:ln>
        </p:spPr>
      </p:pic>
      <p:pic>
        <p:nvPicPr>
          <p:cNvPr id="137" name="Google Shape;137;p22"/>
          <p:cNvPicPr preferRelativeResize="0"/>
          <p:nvPr/>
        </p:nvPicPr>
        <p:blipFill>
          <a:blip r:embed="rId4">
            <a:alphaModFix/>
          </a:blip>
          <a:stretch>
            <a:fillRect/>
          </a:stretch>
        </p:blipFill>
        <p:spPr>
          <a:xfrm>
            <a:off x="6974241" y="2313558"/>
            <a:ext cx="1475368" cy="1323490"/>
          </a:xfrm>
          <a:prstGeom prst="rect">
            <a:avLst/>
          </a:prstGeom>
          <a:noFill/>
          <a:ln>
            <a:noFill/>
          </a:ln>
        </p:spPr>
      </p:pic>
      <p:sp>
        <p:nvSpPr>
          <p:cNvPr id="138" name="Google Shape;138;p22"/>
          <p:cNvSpPr txBox="1"/>
          <p:nvPr/>
        </p:nvSpPr>
        <p:spPr>
          <a:xfrm>
            <a:off x="0" y="4715400"/>
            <a:ext cx="73557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hlinkClick r:id="rId5"/>
              </a:rPr>
              <a:t>Domingos, Pedro. "A few useful things to know about machine learning." Communications of the ACM 55.10 (2012): 78-87.</a:t>
            </a:r>
            <a:r>
              <a:rPr lang="en" sz="1000"/>
              <a:t> </a:t>
            </a:r>
            <a:endParaRPr sz="1000"/>
          </a:p>
        </p:txBody>
      </p:sp>
      <p:pic>
        <p:nvPicPr>
          <p:cNvPr id="139" name="Google Shape;139;p22"/>
          <p:cNvPicPr preferRelativeResize="0"/>
          <p:nvPr/>
        </p:nvPicPr>
        <p:blipFill>
          <a:blip r:embed="rId6">
            <a:alphaModFix/>
          </a:blip>
          <a:stretch>
            <a:fillRect/>
          </a:stretch>
        </p:blipFill>
        <p:spPr>
          <a:xfrm>
            <a:off x="7070720" y="3768631"/>
            <a:ext cx="1282410" cy="1151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Application of Machine Learning</a:t>
            </a:r>
            <a:endParaRPr/>
          </a:p>
        </p:txBody>
      </p:sp>
      <p:sp>
        <p:nvSpPr>
          <p:cNvPr id="145" name="Google Shape;145;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000">
                <a:solidFill>
                  <a:schemeClr val="dk1"/>
                </a:solidFill>
              </a:rPr>
              <a:t>Sample applications of machine learning:</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The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List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Is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Just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Too</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Long </a:t>
            </a:r>
            <a:endParaRPr sz="2000">
              <a:solidFill>
                <a:schemeClr val="dk1"/>
              </a:solidFill>
            </a:endParaRPr>
          </a:p>
          <a:p>
            <a:pPr indent="0" lvl="0" marL="0" rtl="0" algn="r">
              <a:lnSpc>
                <a:spcPct val="115000"/>
              </a:lnSpc>
              <a:spcBef>
                <a:spcPts val="0"/>
              </a:spcBef>
              <a:spcAft>
                <a:spcPts val="0"/>
              </a:spcAft>
              <a:buNone/>
            </a:pPr>
            <a:r>
              <a:rPr lang="en" sz="1100" u="sng">
                <a:solidFill>
                  <a:schemeClr val="hlink"/>
                </a:solidFill>
                <a:hlinkClick r:id="rId3"/>
              </a:rPr>
              <a:t>Machine Learning is the new Electricity</a:t>
            </a:r>
            <a:endParaRPr sz="1300">
              <a:solidFill>
                <a:schemeClr val="dk1"/>
              </a:solidFill>
            </a:endParaRPr>
          </a:p>
        </p:txBody>
      </p:sp>
      <p:pic>
        <p:nvPicPr>
          <p:cNvPr id="146" name="Google Shape;146;p23"/>
          <p:cNvPicPr preferRelativeResize="0"/>
          <p:nvPr/>
        </p:nvPicPr>
        <p:blipFill>
          <a:blip r:embed="rId4">
            <a:alphaModFix/>
          </a:blip>
          <a:stretch>
            <a:fillRect/>
          </a:stretch>
        </p:blipFill>
        <p:spPr>
          <a:xfrm>
            <a:off x="5564074" y="1678000"/>
            <a:ext cx="3268226" cy="19873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II. What are the types of ML Problems?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Types of ML</a:t>
            </a:r>
            <a:endParaRPr/>
          </a:p>
        </p:txBody>
      </p:sp>
      <p:sp>
        <p:nvSpPr>
          <p:cNvPr id="157" name="Google Shape;15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sp>
        <p:nvSpPr>
          <p:cNvPr id="158" name="Google Shape;158;p25"/>
          <p:cNvSpPr txBox="1"/>
          <p:nvPr/>
        </p:nvSpPr>
        <p:spPr>
          <a:xfrm>
            <a:off x="39950" y="4803925"/>
            <a:ext cx="7465500" cy="3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List of Machine Learning Algorithms</a:t>
            </a:r>
            <a:r>
              <a:rPr lang="en"/>
              <a:t>	</a:t>
            </a:r>
            <a:r>
              <a:rPr lang="en" u="sng">
                <a:solidFill>
                  <a:schemeClr val="hlink"/>
                </a:solidFill>
                <a:hlinkClick r:id="rId4"/>
              </a:rPr>
              <a:t>3 different types of machine learning</a:t>
            </a:r>
            <a:r>
              <a:rPr lang="en" u="sng">
                <a:solidFill>
                  <a:schemeClr val="hlink"/>
                </a:solidFill>
                <a:hlinkClick r:id="rId5"/>
              </a:rPr>
              <a:t> </a:t>
            </a:r>
            <a:endParaRPr/>
          </a:p>
        </p:txBody>
      </p:sp>
      <p:pic>
        <p:nvPicPr>
          <p:cNvPr id="159" name="Google Shape;159;p25"/>
          <p:cNvPicPr preferRelativeResize="0"/>
          <p:nvPr/>
        </p:nvPicPr>
        <p:blipFill>
          <a:blip r:embed="rId6">
            <a:alphaModFix/>
          </a:blip>
          <a:stretch>
            <a:fillRect/>
          </a:stretch>
        </p:blipFill>
        <p:spPr>
          <a:xfrm>
            <a:off x="2661625" y="1445322"/>
            <a:ext cx="4623324" cy="2931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lang="en"/>
              <a:t>Additional Types of Learning</a:t>
            </a:r>
            <a:endParaRPr/>
          </a:p>
        </p:txBody>
      </p:sp>
      <p:sp>
        <p:nvSpPr>
          <p:cNvPr id="165" name="Google Shape;165;p26"/>
          <p:cNvSpPr txBox="1"/>
          <p:nvPr>
            <p:ph idx="1" type="body"/>
          </p:nvPr>
        </p:nvSpPr>
        <p:spPr>
          <a:xfrm>
            <a:off x="311700" y="1152475"/>
            <a:ext cx="8520600" cy="3990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Char char="●"/>
            </a:pPr>
            <a:r>
              <a:rPr b="1" lang="en" sz="2000">
                <a:solidFill>
                  <a:srgbClr val="000000"/>
                </a:solidFill>
              </a:rPr>
              <a:t>Semi-Supervised learning</a:t>
            </a:r>
            <a:br>
              <a:rPr lang="en" sz="2000">
                <a:solidFill>
                  <a:schemeClr val="dk1"/>
                </a:solidFill>
              </a:rPr>
            </a:br>
            <a:r>
              <a:rPr lang="en" sz="2000">
                <a:solidFill>
                  <a:schemeClr val="dk1"/>
                </a:solidFill>
              </a:rPr>
              <a:t>Training data includes a few desired outputs.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 sz="2000">
                <a:solidFill>
                  <a:schemeClr val="dk1"/>
                </a:solidFill>
              </a:rPr>
              <a:t>Causal Inference Learning</a:t>
            </a:r>
            <a:endParaRPr b="1" sz="2000">
              <a:solidFill>
                <a:schemeClr val="dk1"/>
              </a:solidFill>
            </a:endParaRPr>
          </a:p>
          <a:p>
            <a:pPr indent="0" lvl="0" marL="457200" rtl="0" algn="l">
              <a:lnSpc>
                <a:spcPct val="115000"/>
              </a:lnSpc>
              <a:spcBef>
                <a:spcPts val="0"/>
              </a:spcBef>
              <a:spcAft>
                <a:spcPts val="0"/>
              </a:spcAft>
              <a:buNone/>
            </a:pPr>
            <a:r>
              <a:rPr lang="en" sz="2000">
                <a:solidFill>
                  <a:schemeClr val="dk1"/>
                </a:solidFill>
              </a:rPr>
              <a:t>Discover and estimate the causal relationship between variables</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457200" rtl="0" algn="l">
              <a:lnSpc>
                <a:spcPct val="115000"/>
              </a:lnSpc>
              <a:spcBef>
                <a:spcPts val="0"/>
              </a:spcBef>
              <a:spcAft>
                <a:spcPts val="0"/>
              </a:spcAft>
              <a:buNone/>
            </a:pPr>
            <a:r>
              <a:t/>
            </a:r>
            <a:endParaRPr sz="20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Supervised</a:t>
            </a:r>
            <a:endParaRPr/>
          </a:p>
        </p:txBody>
      </p:sp>
      <p:sp>
        <p:nvSpPr>
          <p:cNvPr id="171" name="Google Shape;171;p27"/>
          <p:cNvSpPr txBox="1"/>
          <p:nvPr/>
        </p:nvSpPr>
        <p:spPr>
          <a:xfrm>
            <a:off x="0" y="4684500"/>
            <a:ext cx="8607000" cy="43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n" sz="1900" u="sng" cap="none" strike="noStrike">
                <a:solidFill>
                  <a:schemeClr val="hlink"/>
                </a:solidFill>
                <a:latin typeface="Arial"/>
                <a:ea typeface="Arial"/>
                <a:cs typeface="Arial"/>
                <a:sym typeface="Arial"/>
                <a:hlinkClick r:id="rId3"/>
              </a:rPr>
              <a:t>https://www.quora.com/What-is-supervised-learning</a:t>
            </a:r>
            <a:r>
              <a:rPr b="0" i="0" lang="en" sz="1900" u="none" cap="none" strike="noStrike">
                <a:solidFill>
                  <a:schemeClr val="dk1"/>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pic>
        <p:nvPicPr>
          <p:cNvPr id="172" name="Google Shape;172;p27"/>
          <p:cNvPicPr preferRelativeResize="0"/>
          <p:nvPr/>
        </p:nvPicPr>
        <p:blipFill>
          <a:blip r:embed="rId4">
            <a:alphaModFix/>
          </a:blip>
          <a:stretch>
            <a:fillRect/>
          </a:stretch>
        </p:blipFill>
        <p:spPr>
          <a:xfrm>
            <a:off x="2229775" y="1195100"/>
            <a:ext cx="5833482" cy="3361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Vs Classification</a:t>
            </a:r>
            <a:endParaRPr/>
          </a:p>
        </p:txBody>
      </p:sp>
      <p:sp>
        <p:nvSpPr>
          <p:cNvPr id="178" name="Google Shape;17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
              <a:t>Classification</a:t>
            </a:r>
            <a:r>
              <a:rPr lang="en"/>
              <a:t> 								Regression</a:t>
            </a:r>
            <a:endParaRPr/>
          </a:p>
        </p:txBody>
      </p:sp>
      <p:pic>
        <p:nvPicPr>
          <p:cNvPr id="179" name="Google Shape;179;p28"/>
          <p:cNvPicPr preferRelativeResize="0"/>
          <p:nvPr/>
        </p:nvPicPr>
        <p:blipFill>
          <a:blip r:embed="rId3">
            <a:alphaModFix/>
          </a:blip>
          <a:stretch>
            <a:fillRect/>
          </a:stretch>
        </p:blipFill>
        <p:spPr>
          <a:xfrm>
            <a:off x="311700" y="1783900"/>
            <a:ext cx="3467100" cy="3276600"/>
          </a:xfrm>
          <a:prstGeom prst="rect">
            <a:avLst/>
          </a:prstGeom>
          <a:noFill/>
          <a:ln>
            <a:noFill/>
          </a:ln>
        </p:spPr>
      </p:pic>
      <p:pic>
        <p:nvPicPr>
          <p:cNvPr id="180" name="Google Shape;180;p28"/>
          <p:cNvPicPr preferRelativeResize="0"/>
          <p:nvPr/>
        </p:nvPicPr>
        <p:blipFill>
          <a:blip r:embed="rId4">
            <a:alphaModFix/>
          </a:blip>
          <a:stretch>
            <a:fillRect/>
          </a:stretch>
        </p:blipFill>
        <p:spPr>
          <a:xfrm>
            <a:off x="5119075" y="1726750"/>
            <a:ext cx="3505200" cy="3390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Supervised Classification</a:t>
            </a:r>
            <a:endParaRPr/>
          </a:p>
        </p:txBody>
      </p:sp>
      <p:pic>
        <p:nvPicPr>
          <p:cNvPr id="186" name="Google Shape;186;p29"/>
          <p:cNvPicPr preferRelativeResize="0"/>
          <p:nvPr/>
        </p:nvPicPr>
        <p:blipFill rotWithShape="1">
          <a:blip r:embed="rId3">
            <a:alphaModFix/>
          </a:blip>
          <a:srcRect b="0" l="0" r="0" t="0"/>
          <a:stretch/>
        </p:blipFill>
        <p:spPr>
          <a:xfrm>
            <a:off x="1374453" y="1152475"/>
            <a:ext cx="6508001" cy="3933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Supervised Regression</a:t>
            </a:r>
            <a:endParaRPr/>
          </a:p>
        </p:txBody>
      </p:sp>
      <p:pic>
        <p:nvPicPr>
          <p:cNvPr id="192" name="Google Shape;192;p30"/>
          <p:cNvPicPr preferRelativeResize="0"/>
          <p:nvPr/>
        </p:nvPicPr>
        <p:blipFill rotWithShape="1">
          <a:blip r:embed="rId3">
            <a:alphaModFix/>
          </a:blip>
          <a:srcRect b="0" l="0" r="0" t="0"/>
          <a:stretch/>
        </p:blipFill>
        <p:spPr>
          <a:xfrm>
            <a:off x="1746019" y="1152475"/>
            <a:ext cx="5651953" cy="39910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of Supervised Learning</a:t>
            </a:r>
            <a:endParaRPr/>
          </a:p>
        </p:txBody>
      </p:sp>
      <p:sp>
        <p:nvSpPr>
          <p:cNvPr id="198" name="Google Shape;19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Output Data Type</a:t>
            </a:r>
            <a:endParaRPr/>
          </a:p>
          <a:p>
            <a:pPr indent="-317500" lvl="1" marL="914400" rtl="0" algn="l">
              <a:spcBef>
                <a:spcPts val="0"/>
              </a:spcBef>
              <a:spcAft>
                <a:spcPts val="0"/>
              </a:spcAft>
              <a:buSzPts val="1400"/>
              <a:buChar char="○"/>
            </a:pPr>
            <a:r>
              <a:rPr lang="en"/>
              <a:t>Discrete - Classification</a:t>
            </a:r>
            <a:endParaRPr/>
          </a:p>
          <a:p>
            <a:pPr indent="-317500" lvl="1" marL="914400" rtl="0" algn="l">
              <a:spcBef>
                <a:spcPts val="0"/>
              </a:spcBef>
              <a:spcAft>
                <a:spcPts val="0"/>
              </a:spcAft>
              <a:buSzPts val="1400"/>
              <a:buChar char="○"/>
            </a:pPr>
            <a:r>
              <a:rPr lang="en"/>
              <a:t>Continuous</a:t>
            </a:r>
            <a:r>
              <a:rPr lang="en"/>
              <a:t> - Regression</a:t>
            </a:r>
            <a:endParaRPr/>
          </a:p>
          <a:p>
            <a:pPr indent="-317500" lvl="1" marL="914400" rtl="0" algn="l">
              <a:spcBef>
                <a:spcPts val="0"/>
              </a:spcBef>
              <a:spcAft>
                <a:spcPts val="0"/>
              </a:spcAft>
              <a:buSzPts val="1400"/>
              <a:buChar char="○"/>
            </a:pPr>
            <a:r>
              <a:rPr lang="en"/>
              <a:t>Structured - </a:t>
            </a:r>
            <a:r>
              <a:rPr lang="en"/>
              <a:t>Structure</a:t>
            </a:r>
            <a:r>
              <a:rPr lang="en"/>
              <a:t> Prediction (e.g. sentence tagging)</a:t>
            </a:r>
            <a:endParaRPr/>
          </a:p>
          <a:p>
            <a:pPr indent="-342900" lvl="0" marL="457200" rtl="0" algn="l">
              <a:spcBef>
                <a:spcPts val="0"/>
              </a:spcBef>
              <a:spcAft>
                <a:spcPts val="0"/>
              </a:spcAft>
              <a:buSzPts val="1800"/>
              <a:buChar char="●"/>
            </a:pPr>
            <a:r>
              <a:rPr lang="en"/>
              <a:t>Classification Types:</a:t>
            </a:r>
            <a:endParaRPr/>
          </a:p>
          <a:p>
            <a:pPr indent="-317500" lvl="1" marL="914400" rtl="0" algn="l">
              <a:spcBef>
                <a:spcPts val="0"/>
              </a:spcBef>
              <a:spcAft>
                <a:spcPts val="0"/>
              </a:spcAft>
              <a:buSzPts val="1400"/>
              <a:buChar char="○"/>
            </a:pPr>
            <a:r>
              <a:rPr lang="en"/>
              <a:t>Multi-class</a:t>
            </a:r>
            <a:endParaRPr/>
          </a:p>
          <a:p>
            <a:pPr indent="-317500" lvl="1" marL="914400" rtl="0" algn="l">
              <a:spcBef>
                <a:spcPts val="0"/>
              </a:spcBef>
              <a:spcAft>
                <a:spcPts val="0"/>
              </a:spcAft>
              <a:buSzPts val="1400"/>
              <a:buChar char="○"/>
            </a:pPr>
            <a:r>
              <a:rPr lang="en"/>
              <a:t>Multi-label</a:t>
            </a:r>
            <a:endParaRPr/>
          </a:p>
          <a:p>
            <a:pPr indent="-342900" lvl="0" marL="457200" rtl="0" algn="l">
              <a:spcBef>
                <a:spcPts val="0"/>
              </a:spcBef>
              <a:spcAft>
                <a:spcPts val="0"/>
              </a:spcAft>
              <a:buSzPts val="1800"/>
              <a:buChar char="●"/>
            </a:pPr>
            <a:r>
              <a:rPr lang="en"/>
              <a:t>Regression Types:</a:t>
            </a:r>
            <a:endParaRPr/>
          </a:p>
          <a:p>
            <a:pPr indent="-317500" lvl="1" marL="914400" rtl="0" algn="l">
              <a:spcBef>
                <a:spcPts val="0"/>
              </a:spcBef>
              <a:spcAft>
                <a:spcPts val="0"/>
              </a:spcAft>
              <a:buSzPts val="1400"/>
              <a:buChar char="○"/>
            </a:pPr>
            <a:r>
              <a:rPr lang="en"/>
              <a:t>Dimensions - Uni/Multivariate</a:t>
            </a:r>
            <a:endParaRPr/>
          </a:p>
          <a:p>
            <a:pPr indent="-317500" lvl="1" marL="914400" rtl="0" algn="l">
              <a:spcBef>
                <a:spcPts val="0"/>
              </a:spcBef>
              <a:spcAft>
                <a:spcPts val="0"/>
              </a:spcAft>
              <a:buSzPts val="1400"/>
              <a:buChar char="○"/>
            </a:pPr>
            <a:r>
              <a:rPr lang="en"/>
              <a:t>Monotonic - Isotonic Regression</a:t>
            </a:r>
            <a:endParaRPr/>
          </a:p>
          <a:p>
            <a:pPr indent="-317500" lvl="1" marL="914400" rtl="0" algn="l">
              <a:spcBef>
                <a:spcPts val="0"/>
              </a:spcBef>
              <a:spcAft>
                <a:spcPts val="0"/>
              </a:spcAft>
              <a:buSzPts val="1400"/>
              <a:buChar char="○"/>
            </a:pPr>
            <a:r>
              <a:rPr lang="en"/>
              <a:t>Loss Function - MSE, MAE</a:t>
            </a:r>
            <a:endParaRPr/>
          </a:p>
          <a:p>
            <a:pPr indent="-317500" lvl="1" marL="914400" rtl="0" algn="l">
              <a:spcBef>
                <a:spcPts val="0"/>
              </a:spcBef>
              <a:spcAft>
                <a:spcPts val="0"/>
              </a:spcAft>
              <a:buSzPts val="1400"/>
              <a:buChar char="○"/>
            </a:pPr>
            <a:r>
              <a:rPr lang="en"/>
              <a:t>Regularization Type - Lasso, Ridge, etc</a:t>
            </a:r>
            <a:endParaRPr/>
          </a:p>
          <a:p>
            <a:pPr indent="-317500" lvl="1" marL="914400" rtl="0" algn="l">
              <a:spcBef>
                <a:spcPts val="0"/>
              </a:spcBef>
              <a:spcAft>
                <a:spcPts val="0"/>
              </a:spcAft>
              <a:buSzPts val="1400"/>
              <a:buChar char="○"/>
            </a:pPr>
            <a:r>
              <a:rPr lang="en"/>
              <a:t>Percentile - Quantile Regression</a:t>
            </a:r>
            <a:endParaRPr/>
          </a:p>
        </p:txBody>
      </p:sp>
      <p:pic>
        <p:nvPicPr>
          <p:cNvPr id="199" name="Google Shape;199;p31"/>
          <p:cNvPicPr preferRelativeResize="0"/>
          <p:nvPr/>
        </p:nvPicPr>
        <p:blipFill>
          <a:blip r:embed="rId3">
            <a:alphaModFix/>
          </a:blip>
          <a:stretch>
            <a:fillRect/>
          </a:stretch>
        </p:blipFill>
        <p:spPr>
          <a:xfrm>
            <a:off x="6909050" y="1223450"/>
            <a:ext cx="1473875" cy="1814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WIIFM?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800"/>
              <a:buNone/>
            </a:pPr>
            <a:r>
              <a:t/>
            </a:r>
            <a:endParaRPr/>
          </a:p>
        </p:txBody>
      </p:sp>
      <p:sp>
        <p:nvSpPr>
          <p:cNvPr id="62" name="Google Shape;62;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1600"/>
              </a:spcBef>
              <a:spcAft>
                <a:spcPts val="0"/>
              </a:spcAft>
              <a:buClr>
                <a:schemeClr val="dk1"/>
              </a:buClr>
              <a:buSzPts val="1100"/>
              <a:buFont typeface="Arial"/>
              <a:buNone/>
            </a:pPr>
            <a:r>
              <a:rPr i="1" lang="en" sz="3500"/>
              <a:t>“If you invent a breakthrough in AI, so machines can learn, that is worth 10 Microsofts”</a:t>
            </a:r>
            <a:endParaRPr i="1" sz="3500"/>
          </a:p>
          <a:p>
            <a:pPr indent="0" lvl="0" marL="0" rtl="0" algn="l">
              <a:lnSpc>
                <a:spcPct val="115000"/>
              </a:lnSpc>
              <a:spcBef>
                <a:spcPts val="1600"/>
              </a:spcBef>
              <a:spcAft>
                <a:spcPts val="0"/>
              </a:spcAft>
              <a:buClr>
                <a:schemeClr val="dk1"/>
              </a:buClr>
              <a:buSzPts val="1100"/>
              <a:buFont typeface="Arial"/>
              <a:buNone/>
            </a:pPr>
            <a:r>
              <a:t/>
            </a:r>
            <a:endParaRPr/>
          </a:p>
          <a:p>
            <a:pPr indent="0" lvl="0" marL="0" rtl="0" algn="l">
              <a:lnSpc>
                <a:spcPct val="115000"/>
              </a:lnSpc>
              <a:spcBef>
                <a:spcPts val="1600"/>
              </a:spcBef>
              <a:spcAft>
                <a:spcPts val="0"/>
              </a:spcAft>
              <a:buClr>
                <a:schemeClr val="dk1"/>
              </a:buClr>
              <a:buSzPts val="1100"/>
              <a:buFont typeface="Arial"/>
              <a:buNone/>
            </a:pPr>
            <a:r>
              <a:rPr lang="en"/>
              <a:t>— Bill Gates, Former Chairman, Microsoft. 2004</a:t>
            </a:r>
            <a:endParaRPr/>
          </a:p>
          <a:p>
            <a:pPr indent="0" lvl="0" marL="0" rtl="0" algn="l">
              <a:lnSpc>
                <a:spcPct val="115000"/>
              </a:lnSpc>
              <a:spcBef>
                <a:spcPts val="1600"/>
              </a:spcBef>
              <a:spcAft>
                <a:spcPts val="1600"/>
              </a:spcAft>
              <a:buSzPts val="1800"/>
              <a:buNone/>
            </a:pPr>
            <a:r>
              <a:t/>
            </a:r>
            <a:endParaRPr/>
          </a:p>
        </p:txBody>
      </p:sp>
      <p:pic>
        <p:nvPicPr>
          <p:cNvPr id="63" name="Google Shape;63;p14"/>
          <p:cNvPicPr preferRelativeResize="0"/>
          <p:nvPr/>
        </p:nvPicPr>
        <p:blipFill>
          <a:blip r:embed="rId3">
            <a:alphaModFix/>
          </a:blip>
          <a:stretch>
            <a:fillRect/>
          </a:stretch>
        </p:blipFill>
        <p:spPr>
          <a:xfrm>
            <a:off x="3645400" y="28725"/>
            <a:ext cx="3609326" cy="1612175"/>
          </a:xfrm>
          <a:prstGeom prst="rect">
            <a:avLst/>
          </a:prstGeom>
          <a:noFill/>
          <a:ln>
            <a:noFill/>
          </a:ln>
        </p:spPr>
      </p:pic>
      <p:pic>
        <p:nvPicPr>
          <p:cNvPr id="64" name="Google Shape;64;p14"/>
          <p:cNvPicPr preferRelativeResize="0"/>
          <p:nvPr/>
        </p:nvPicPr>
        <p:blipFill rotWithShape="1">
          <a:blip r:embed="rId4">
            <a:alphaModFix/>
          </a:blip>
          <a:srcRect b="28864" l="14074" r="10618" t="4628"/>
          <a:stretch/>
        </p:blipFill>
        <p:spPr>
          <a:xfrm>
            <a:off x="5835051" y="488535"/>
            <a:ext cx="521900" cy="692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Unsupervised Learning</a:t>
            </a:r>
            <a:endParaRPr/>
          </a:p>
        </p:txBody>
      </p:sp>
      <p:pic>
        <p:nvPicPr>
          <p:cNvPr id="205" name="Google Shape;205;p32"/>
          <p:cNvPicPr preferRelativeResize="0"/>
          <p:nvPr/>
        </p:nvPicPr>
        <p:blipFill>
          <a:blip r:embed="rId3">
            <a:alphaModFix/>
          </a:blip>
          <a:stretch>
            <a:fillRect/>
          </a:stretch>
        </p:blipFill>
        <p:spPr>
          <a:xfrm>
            <a:off x="584050" y="1958125"/>
            <a:ext cx="2678050" cy="2534850"/>
          </a:xfrm>
          <a:prstGeom prst="rect">
            <a:avLst/>
          </a:prstGeom>
          <a:noFill/>
          <a:ln>
            <a:noFill/>
          </a:ln>
        </p:spPr>
      </p:pic>
      <p:pic>
        <p:nvPicPr>
          <p:cNvPr id="206" name="Google Shape;206;p32"/>
          <p:cNvPicPr preferRelativeResize="0"/>
          <p:nvPr/>
        </p:nvPicPr>
        <p:blipFill>
          <a:blip r:embed="rId4">
            <a:alphaModFix/>
          </a:blip>
          <a:stretch>
            <a:fillRect/>
          </a:stretch>
        </p:blipFill>
        <p:spPr>
          <a:xfrm>
            <a:off x="3867200" y="2263438"/>
            <a:ext cx="4941410" cy="1924225"/>
          </a:xfrm>
          <a:prstGeom prst="rect">
            <a:avLst/>
          </a:prstGeom>
          <a:noFill/>
          <a:ln>
            <a:noFill/>
          </a:ln>
        </p:spPr>
      </p:pic>
      <p:sp>
        <p:nvSpPr>
          <p:cNvPr id="207" name="Google Shape;207;p32"/>
          <p:cNvSpPr txBox="1"/>
          <p:nvPr/>
        </p:nvSpPr>
        <p:spPr>
          <a:xfrm>
            <a:off x="1247775" y="1513100"/>
            <a:ext cx="1350600" cy="40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Clustering</a:t>
            </a:r>
            <a:endParaRPr sz="1800">
              <a:solidFill>
                <a:schemeClr val="dk2"/>
              </a:solidFill>
            </a:endParaRPr>
          </a:p>
        </p:txBody>
      </p:sp>
      <p:sp>
        <p:nvSpPr>
          <p:cNvPr id="208" name="Google Shape;208;p32"/>
          <p:cNvSpPr txBox="1"/>
          <p:nvPr/>
        </p:nvSpPr>
        <p:spPr>
          <a:xfrm>
            <a:off x="4837900" y="1533075"/>
            <a:ext cx="3000000" cy="40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Dimension Reduction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Unsupervised</a:t>
            </a:r>
            <a:endParaRPr/>
          </a:p>
        </p:txBody>
      </p:sp>
      <p:sp>
        <p:nvSpPr>
          <p:cNvPr id="214" name="Google Shape;214;p33"/>
          <p:cNvSpPr txBox="1"/>
          <p:nvPr/>
        </p:nvSpPr>
        <p:spPr>
          <a:xfrm>
            <a:off x="0" y="4462300"/>
            <a:ext cx="82008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pic>
        <p:nvPicPr>
          <p:cNvPr id="215" name="Google Shape;215;p33"/>
          <p:cNvPicPr preferRelativeResize="0"/>
          <p:nvPr/>
        </p:nvPicPr>
        <p:blipFill rotWithShape="1">
          <a:blip r:embed="rId3">
            <a:alphaModFix/>
          </a:blip>
          <a:srcRect b="0" l="0" r="0" t="0"/>
          <a:stretch/>
        </p:blipFill>
        <p:spPr>
          <a:xfrm>
            <a:off x="1684100" y="1282850"/>
            <a:ext cx="5775775" cy="33547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4"/>
          <p:cNvPicPr preferRelativeResize="0"/>
          <p:nvPr/>
        </p:nvPicPr>
        <p:blipFill rotWithShape="1">
          <a:blip r:embed="rId3">
            <a:alphaModFix/>
          </a:blip>
          <a:srcRect b="0" l="0" r="0" t="0"/>
          <a:stretch/>
        </p:blipFill>
        <p:spPr>
          <a:xfrm>
            <a:off x="3672875" y="1017725"/>
            <a:ext cx="5471126" cy="3915550"/>
          </a:xfrm>
          <a:prstGeom prst="rect">
            <a:avLst/>
          </a:prstGeom>
          <a:noFill/>
          <a:ln>
            <a:noFill/>
          </a:ln>
        </p:spPr>
      </p:pic>
      <p:sp>
        <p:nvSpPr>
          <p:cNvPr id="221" name="Google Shape;22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Unsupervised Example</a:t>
            </a:r>
            <a:endParaRPr/>
          </a:p>
        </p:txBody>
      </p:sp>
      <p:sp>
        <p:nvSpPr>
          <p:cNvPr id="222" name="Google Shape;222;p34"/>
          <p:cNvSpPr txBox="1"/>
          <p:nvPr/>
        </p:nvSpPr>
        <p:spPr>
          <a:xfrm>
            <a:off x="0" y="4802100"/>
            <a:ext cx="6765000" cy="34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sng" cap="none" strike="noStrike">
                <a:solidFill>
                  <a:schemeClr val="accent5"/>
                </a:solidFill>
                <a:latin typeface="Arial"/>
                <a:ea typeface="Arial"/>
                <a:cs typeface="Arial"/>
                <a:sym typeface="Arial"/>
                <a:hlinkClick r:id="rId4">
                  <a:extLst>
                    <a:ext uri="{A12FA001-AC4F-418D-AE19-62706E023703}">
                      <ahyp:hlinkClr val="tx"/>
                    </a:ext>
                  </a:extLst>
                </a:hlinkClick>
              </a:rPr>
              <a:t>https://mark-borg.github.io/blog/2016/tsne-ml/</a:t>
            </a:r>
            <a:r>
              <a:rPr b="0" i="0" lang="en" sz="1600" u="none" cap="none" strike="noStrike">
                <a:solidFill>
                  <a:schemeClr val="dk1"/>
                </a:solidFill>
                <a:latin typeface="Arial"/>
                <a:ea typeface="Arial"/>
                <a:cs typeface="Arial"/>
                <a:sym typeface="Arial"/>
              </a:rPr>
              <a:t> </a:t>
            </a:r>
            <a:endParaRPr b="0" i="0" sz="1900" u="none" cap="none" strike="noStrike">
              <a:solidFill>
                <a:schemeClr val="dk1"/>
              </a:solidFill>
              <a:latin typeface="Arial"/>
              <a:ea typeface="Arial"/>
              <a:cs typeface="Arial"/>
              <a:sym typeface="Arial"/>
            </a:endParaRPr>
          </a:p>
        </p:txBody>
      </p:sp>
      <p:pic>
        <p:nvPicPr>
          <p:cNvPr id="223" name="Google Shape;223;p34"/>
          <p:cNvPicPr preferRelativeResize="0"/>
          <p:nvPr/>
        </p:nvPicPr>
        <p:blipFill rotWithShape="1">
          <a:blip r:embed="rId5">
            <a:alphaModFix/>
          </a:blip>
          <a:srcRect b="0" l="0" r="0" t="0"/>
          <a:stretch/>
        </p:blipFill>
        <p:spPr>
          <a:xfrm>
            <a:off x="152400" y="1170125"/>
            <a:ext cx="3368075" cy="31644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Semi-supervised Learning Example</a:t>
            </a:r>
            <a:endParaRPr/>
          </a:p>
        </p:txBody>
      </p:sp>
      <p:sp>
        <p:nvSpPr>
          <p:cNvPr id="229" name="Google Shape;229;p35"/>
          <p:cNvSpPr txBox="1"/>
          <p:nvPr>
            <p:ph idx="1" type="body"/>
          </p:nvPr>
        </p:nvSpPr>
        <p:spPr>
          <a:xfrm>
            <a:off x="311700" y="4568875"/>
            <a:ext cx="8520600" cy="42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2000" u="sng">
                <a:solidFill>
                  <a:schemeClr val="hlink"/>
                </a:solidFill>
                <a:hlinkClick r:id="rId3"/>
              </a:rPr>
              <a:t>https://en.wikipedia.org/wiki/Semi-supervised_learning</a:t>
            </a:r>
            <a:r>
              <a:rPr lang="en" sz="2000">
                <a:solidFill>
                  <a:schemeClr val="dk1"/>
                </a:solidFill>
              </a:rPr>
              <a:t> </a:t>
            </a:r>
            <a:endParaRPr sz="1000"/>
          </a:p>
        </p:txBody>
      </p:sp>
      <p:pic>
        <p:nvPicPr>
          <p:cNvPr id="230" name="Google Shape;230;p35"/>
          <p:cNvPicPr preferRelativeResize="0"/>
          <p:nvPr/>
        </p:nvPicPr>
        <p:blipFill rotWithShape="1">
          <a:blip r:embed="rId4">
            <a:alphaModFix/>
          </a:blip>
          <a:srcRect b="0" l="0" r="0" t="0"/>
          <a:stretch/>
        </p:blipFill>
        <p:spPr>
          <a:xfrm>
            <a:off x="5832600" y="1017725"/>
            <a:ext cx="3096625" cy="3583475"/>
          </a:xfrm>
          <a:prstGeom prst="rect">
            <a:avLst/>
          </a:prstGeom>
          <a:noFill/>
          <a:ln>
            <a:noFill/>
          </a:ln>
        </p:spPr>
      </p:pic>
      <p:sp>
        <p:nvSpPr>
          <p:cNvPr id="231" name="Google Shape;231;p35"/>
          <p:cNvSpPr txBox="1"/>
          <p:nvPr/>
        </p:nvSpPr>
        <p:spPr>
          <a:xfrm>
            <a:off x="551525" y="1376400"/>
            <a:ext cx="4235700" cy="239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rial"/>
                <a:ea typeface="Arial"/>
                <a:cs typeface="Arial"/>
                <a:sym typeface="Arial"/>
              </a:rPr>
              <a:t>Antivirus:</a:t>
            </a:r>
            <a:endParaRPr b="0" i="0" sz="1900" u="none" cap="none" strike="noStrike">
              <a:solidFill>
                <a:srgbClr val="000000"/>
              </a:solidFill>
              <a:latin typeface="Arial"/>
              <a:ea typeface="Arial"/>
              <a:cs typeface="Arial"/>
              <a:sym typeface="Arial"/>
            </a:endParaRPr>
          </a:p>
          <a:p>
            <a:pPr indent="-349250" lvl="0" marL="457200" marR="0" rtl="0" algn="l">
              <a:lnSpc>
                <a:spcPct val="100000"/>
              </a:lnSpc>
              <a:spcBef>
                <a:spcPts val="0"/>
              </a:spcBef>
              <a:spcAft>
                <a:spcPts val="0"/>
              </a:spcAft>
              <a:buClr>
                <a:srgbClr val="000000"/>
              </a:buClr>
              <a:buSzPts val="1900"/>
              <a:buFont typeface="Arial"/>
              <a:buChar char="●"/>
            </a:pPr>
            <a:r>
              <a:rPr b="0" i="0" lang="en" sz="1900" u="none" cap="none" strike="noStrike">
                <a:solidFill>
                  <a:srgbClr val="000000"/>
                </a:solidFill>
                <a:latin typeface="Arial"/>
                <a:ea typeface="Arial"/>
                <a:cs typeface="Arial"/>
                <a:sym typeface="Arial"/>
              </a:rPr>
              <a:t>Some files are known to be safe</a:t>
            </a:r>
            <a:endParaRPr b="0" i="0" sz="1900" u="none" cap="none" strike="noStrike">
              <a:solidFill>
                <a:srgbClr val="000000"/>
              </a:solidFill>
              <a:latin typeface="Arial"/>
              <a:ea typeface="Arial"/>
              <a:cs typeface="Arial"/>
              <a:sym typeface="Arial"/>
            </a:endParaRPr>
          </a:p>
          <a:p>
            <a:pPr indent="-349250" lvl="0" marL="457200" marR="0" rtl="0" algn="l">
              <a:lnSpc>
                <a:spcPct val="100000"/>
              </a:lnSpc>
              <a:spcBef>
                <a:spcPts val="0"/>
              </a:spcBef>
              <a:spcAft>
                <a:spcPts val="0"/>
              </a:spcAft>
              <a:buClr>
                <a:srgbClr val="000000"/>
              </a:buClr>
              <a:buSzPts val="1900"/>
              <a:buFont typeface="Arial"/>
              <a:buChar char="●"/>
            </a:pPr>
            <a:r>
              <a:rPr b="0" i="0" lang="en" sz="1900" u="none" cap="none" strike="noStrike">
                <a:solidFill>
                  <a:srgbClr val="000000"/>
                </a:solidFill>
                <a:latin typeface="Arial"/>
                <a:ea typeface="Arial"/>
                <a:cs typeface="Arial"/>
                <a:sym typeface="Arial"/>
              </a:rPr>
              <a:t>Some are known to be malicious</a:t>
            </a:r>
            <a:endParaRPr b="0" i="0" sz="1900" u="none" cap="none" strike="noStrike">
              <a:solidFill>
                <a:srgbClr val="000000"/>
              </a:solidFill>
              <a:latin typeface="Arial"/>
              <a:ea typeface="Arial"/>
              <a:cs typeface="Arial"/>
              <a:sym typeface="Arial"/>
            </a:endParaRPr>
          </a:p>
          <a:p>
            <a:pPr indent="-349250" lvl="0" marL="457200" marR="0" rtl="0" algn="l">
              <a:lnSpc>
                <a:spcPct val="100000"/>
              </a:lnSpc>
              <a:spcBef>
                <a:spcPts val="0"/>
              </a:spcBef>
              <a:spcAft>
                <a:spcPts val="0"/>
              </a:spcAft>
              <a:buClr>
                <a:srgbClr val="000000"/>
              </a:buClr>
              <a:buSzPts val="1900"/>
              <a:buFont typeface="Arial"/>
              <a:buChar char="●"/>
            </a:pPr>
            <a:r>
              <a:rPr b="0" i="0" lang="en" sz="1900" u="none" cap="none" strike="noStrike">
                <a:solidFill>
                  <a:srgbClr val="000000"/>
                </a:solidFill>
                <a:latin typeface="Arial"/>
                <a:ea typeface="Arial"/>
                <a:cs typeface="Arial"/>
                <a:sym typeface="Arial"/>
              </a:rPr>
              <a:t>Most are unknown</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sp>
        <p:nvSpPr>
          <p:cNvPr id="237" name="Google Shape;237;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36"/>
          <p:cNvPicPr preferRelativeResize="0"/>
          <p:nvPr/>
        </p:nvPicPr>
        <p:blipFill>
          <a:blip r:embed="rId3">
            <a:alphaModFix/>
          </a:blip>
          <a:stretch>
            <a:fillRect/>
          </a:stretch>
        </p:blipFill>
        <p:spPr>
          <a:xfrm>
            <a:off x="2404827" y="2203677"/>
            <a:ext cx="4057075" cy="1916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RL Example</a:t>
            </a:r>
            <a:endParaRPr/>
          </a:p>
        </p:txBody>
      </p:sp>
      <p:pic>
        <p:nvPicPr>
          <p:cNvPr id="244" name="Google Shape;244;p37"/>
          <p:cNvPicPr preferRelativeResize="0"/>
          <p:nvPr/>
        </p:nvPicPr>
        <p:blipFill rotWithShape="1">
          <a:blip r:embed="rId3">
            <a:alphaModFix/>
          </a:blip>
          <a:srcRect b="0" l="0" r="0" t="0"/>
          <a:stretch/>
        </p:blipFill>
        <p:spPr>
          <a:xfrm>
            <a:off x="666648" y="1213224"/>
            <a:ext cx="7494828" cy="3416401"/>
          </a:xfrm>
          <a:prstGeom prst="rect">
            <a:avLst/>
          </a:prstGeom>
          <a:noFill/>
          <a:ln>
            <a:noFill/>
          </a:ln>
        </p:spPr>
      </p:pic>
      <p:sp>
        <p:nvSpPr>
          <p:cNvPr id="245" name="Google Shape;245;p37"/>
          <p:cNvSpPr txBox="1"/>
          <p:nvPr/>
        </p:nvSpPr>
        <p:spPr>
          <a:xfrm>
            <a:off x="0" y="4736900"/>
            <a:ext cx="9144000" cy="366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sng" cap="none" strike="noStrike">
                <a:solidFill>
                  <a:schemeClr val="hlink"/>
                </a:solidFill>
                <a:latin typeface="Arial"/>
                <a:ea typeface="Arial"/>
                <a:cs typeface="Arial"/>
                <a:sym typeface="Arial"/>
                <a:hlinkClick r:id="rId4"/>
              </a:rPr>
              <a:t>https://medium.freecodecamp.org/an-introduction-to-reinforcement-learning-4339519de419</a:t>
            </a:r>
            <a:r>
              <a:rPr b="0" i="0" lang="en" sz="1700" u="none" cap="none" strike="noStrike">
                <a:solidFill>
                  <a:schemeClr val="dk1"/>
                </a:solidFill>
                <a:latin typeface="Arial"/>
                <a:ea typeface="Arial"/>
                <a:cs typeface="Arial"/>
                <a:sym typeface="Arial"/>
              </a:rPr>
              <a:t> </a:t>
            </a:r>
            <a:endParaRPr b="0" i="0" sz="600" u="none" cap="none" strike="noStrike">
              <a:solidFill>
                <a:srgbClr val="000000"/>
              </a:solidFill>
              <a:latin typeface="Arial"/>
              <a:ea typeface="Arial"/>
              <a:cs typeface="Arial"/>
              <a:sym typeface="Arial"/>
            </a:endParaRPr>
          </a:p>
        </p:txBody>
      </p:sp>
      <p:cxnSp>
        <p:nvCxnSpPr>
          <p:cNvPr id="246" name="Google Shape;246;p37"/>
          <p:cNvCxnSpPr/>
          <p:nvPr/>
        </p:nvCxnSpPr>
        <p:spPr>
          <a:xfrm rot="-5400000">
            <a:off x="2154350" y="2310875"/>
            <a:ext cx="1565100" cy="511200"/>
          </a:xfrm>
          <a:prstGeom prst="bentConnector3">
            <a:avLst>
              <a:gd fmla="val 99326" name="adj1"/>
            </a:avLst>
          </a:prstGeom>
          <a:noFill/>
          <a:ln cap="flat" cmpd="sng" w="38100">
            <a:solidFill>
              <a:schemeClr val="dk2"/>
            </a:solidFill>
            <a:prstDash val="solid"/>
            <a:round/>
            <a:headEnd len="sm" w="sm" type="none"/>
            <a:tailEnd len="med" w="med" type="triangle"/>
          </a:ln>
        </p:spPr>
      </p:cxnSp>
      <p:cxnSp>
        <p:nvCxnSpPr>
          <p:cNvPr id="247" name="Google Shape;247;p37"/>
          <p:cNvCxnSpPr/>
          <p:nvPr/>
        </p:nvCxnSpPr>
        <p:spPr>
          <a:xfrm flipH="1" rot="10800000">
            <a:off x="1784050" y="1554375"/>
            <a:ext cx="803400" cy="490500"/>
          </a:xfrm>
          <a:prstGeom prst="bentConnector3">
            <a:avLst>
              <a:gd fmla="val 0" name="adj1"/>
            </a:avLst>
          </a:prstGeom>
          <a:noFill/>
          <a:ln cap="flat" cmpd="sng" w="38100">
            <a:solidFill>
              <a:schemeClr val="dk2"/>
            </a:solidFill>
            <a:prstDash val="solid"/>
            <a:round/>
            <a:headEnd len="sm" w="sm" type="none"/>
            <a:tailEnd len="med" w="med" type="triangle"/>
          </a:ln>
        </p:spPr>
      </p:cxnSp>
      <p:cxnSp>
        <p:nvCxnSpPr>
          <p:cNvPr id="248" name="Google Shape;248;p37"/>
          <p:cNvCxnSpPr/>
          <p:nvPr/>
        </p:nvCxnSpPr>
        <p:spPr>
          <a:xfrm flipH="1" rot="5400000">
            <a:off x="1716275" y="3302100"/>
            <a:ext cx="730200" cy="615600"/>
          </a:xfrm>
          <a:prstGeom prst="bentConnector3">
            <a:avLst>
              <a:gd fmla="val -1428" name="adj1"/>
            </a:avLst>
          </a:prstGeom>
          <a:noFill/>
          <a:ln cap="flat" cmpd="sng" w="38100">
            <a:solidFill>
              <a:schemeClr val="dk2"/>
            </a:solidFill>
            <a:prstDash val="solid"/>
            <a:round/>
            <a:headEnd len="sm" w="sm" type="none"/>
            <a:tailEnd len="med" w="med" type="triangle"/>
          </a:ln>
        </p:spPr>
      </p:cxnSp>
      <p:cxnSp>
        <p:nvCxnSpPr>
          <p:cNvPr id="249" name="Google Shape;249;p37"/>
          <p:cNvCxnSpPr/>
          <p:nvPr/>
        </p:nvCxnSpPr>
        <p:spPr>
          <a:xfrm rot="5400000">
            <a:off x="3615075" y="2050150"/>
            <a:ext cx="2483100" cy="1575300"/>
          </a:xfrm>
          <a:prstGeom prst="bentConnector3">
            <a:avLst>
              <a:gd fmla="val 100419" name="adj1"/>
            </a:avLst>
          </a:prstGeom>
          <a:noFill/>
          <a:ln cap="flat" cmpd="sng" w="38100">
            <a:solidFill>
              <a:schemeClr val="dk2"/>
            </a:solidFill>
            <a:prstDash val="solid"/>
            <a:round/>
            <a:headEnd len="sm" w="sm" type="none"/>
            <a:tailEnd len="med" w="med" type="triangle"/>
          </a:ln>
        </p:spPr>
      </p:cxnSp>
      <p:cxnSp>
        <p:nvCxnSpPr>
          <p:cNvPr id="250" name="Google Shape;250;p37"/>
          <p:cNvCxnSpPr/>
          <p:nvPr/>
        </p:nvCxnSpPr>
        <p:spPr>
          <a:xfrm>
            <a:off x="4381875" y="1585825"/>
            <a:ext cx="1272600" cy="600"/>
          </a:xfrm>
          <a:prstGeom prst="bentConnector3">
            <a:avLst>
              <a:gd fmla="val 50000" name="adj1"/>
            </a:avLst>
          </a:prstGeom>
          <a:noFill/>
          <a:ln cap="flat" cmpd="sng" w="38100">
            <a:solidFill>
              <a:schemeClr val="dk2"/>
            </a:solidFill>
            <a:prstDash val="solid"/>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What types of ML Algorithms are there?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Parametric vs. Non-parametric Models</a:t>
            </a:r>
            <a:endParaRPr/>
          </a:p>
        </p:txBody>
      </p:sp>
      <p:pic>
        <p:nvPicPr>
          <p:cNvPr id="261" name="Google Shape;261;p39"/>
          <p:cNvPicPr preferRelativeResize="0"/>
          <p:nvPr/>
        </p:nvPicPr>
        <p:blipFill rotWithShape="1">
          <a:blip r:embed="rId3">
            <a:alphaModFix/>
          </a:blip>
          <a:srcRect b="0" l="0" r="0" t="0"/>
          <a:stretch/>
        </p:blipFill>
        <p:spPr>
          <a:xfrm>
            <a:off x="1136127" y="1096025"/>
            <a:ext cx="7184874" cy="40474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Can you think of an example?</a:t>
            </a:r>
            <a:endParaRPr/>
          </a:p>
        </p:txBody>
      </p:sp>
      <p:sp>
        <p:nvSpPr>
          <p:cNvPr id="267" name="Google Shape;267;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Can you think of an example for parametric and non-parametric method?</a:t>
            </a:r>
            <a:endParaRPr/>
          </a:p>
        </p:txBody>
      </p:sp>
      <p:pic>
        <p:nvPicPr>
          <p:cNvPr id="268" name="Google Shape;268;p40"/>
          <p:cNvPicPr preferRelativeResize="0"/>
          <p:nvPr/>
        </p:nvPicPr>
        <p:blipFill rotWithShape="1">
          <a:blip r:embed="rId3">
            <a:alphaModFix/>
          </a:blip>
          <a:srcRect b="0" l="0" r="0" t="0"/>
          <a:stretch/>
        </p:blipFill>
        <p:spPr>
          <a:xfrm>
            <a:off x="1904279" y="2223875"/>
            <a:ext cx="4845000" cy="2613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Generative vs. Discriminative </a:t>
            </a:r>
            <a:endParaRPr/>
          </a:p>
        </p:txBody>
      </p:sp>
      <p:pic>
        <p:nvPicPr>
          <p:cNvPr id="274" name="Google Shape;274;p41"/>
          <p:cNvPicPr preferRelativeResize="0"/>
          <p:nvPr/>
        </p:nvPicPr>
        <p:blipFill rotWithShape="1">
          <a:blip r:embed="rId3">
            <a:alphaModFix/>
          </a:blip>
          <a:srcRect b="0" l="0" r="0" t="0"/>
          <a:stretch/>
        </p:blipFill>
        <p:spPr>
          <a:xfrm>
            <a:off x="0" y="1146519"/>
            <a:ext cx="9144000" cy="3793356"/>
          </a:xfrm>
          <a:prstGeom prst="rect">
            <a:avLst/>
          </a:prstGeom>
          <a:noFill/>
          <a:ln>
            <a:noFill/>
          </a:ln>
        </p:spPr>
      </p:pic>
      <p:sp>
        <p:nvSpPr>
          <p:cNvPr id="275" name="Google Shape;275;p41"/>
          <p:cNvSpPr txBox="1"/>
          <p:nvPr/>
        </p:nvSpPr>
        <p:spPr>
          <a:xfrm>
            <a:off x="0" y="4939875"/>
            <a:ext cx="9256200" cy="22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4"/>
              </a:rPr>
              <a:t>https://stackoverflow.com/questions/879432/what-is-the-difference-between-a-generative-and-discriminative-algorithm</a:t>
            </a: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General Outline</a:t>
            </a:r>
            <a:endParaRPr/>
          </a:p>
        </p:txBody>
      </p:sp>
      <p:sp>
        <p:nvSpPr>
          <p:cNvPr id="70" name="Google Shape;7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AutoNum type="romanUcPeriod"/>
            </a:pPr>
            <a:r>
              <a:rPr lang="en" sz="2400">
                <a:solidFill>
                  <a:srgbClr val="000000"/>
                </a:solidFill>
              </a:rPr>
              <a:t>What is ML?</a:t>
            </a:r>
            <a:endParaRPr sz="2400">
              <a:solidFill>
                <a:srgbClr val="000000"/>
              </a:solidFill>
            </a:endParaRPr>
          </a:p>
          <a:p>
            <a:pPr indent="-381000" lvl="0" marL="457200" rtl="0" algn="l">
              <a:lnSpc>
                <a:spcPct val="115000"/>
              </a:lnSpc>
              <a:spcBef>
                <a:spcPts val="0"/>
              </a:spcBef>
              <a:spcAft>
                <a:spcPts val="0"/>
              </a:spcAft>
              <a:buClr>
                <a:srgbClr val="000000"/>
              </a:buClr>
              <a:buSzPts val="2400"/>
              <a:buAutoNum type="romanUcPeriod"/>
            </a:pPr>
            <a:r>
              <a:rPr lang="en" sz="2400">
                <a:solidFill>
                  <a:srgbClr val="000000"/>
                </a:solidFill>
              </a:rPr>
              <a:t>What are the types of ML Problems?</a:t>
            </a:r>
            <a:endParaRPr sz="2400">
              <a:solidFill>
                <a:srgbClr val="000000"/>
              </a:solidFill>
            </a:endParaRPr>
          </a:p>
          <a:p>
            <a:pPr indent="-381000" lvl="0" marL="457200" rtl="0" algn="l">
              <a:lnSpc>
                <a:spcPct val="115000"/>
              </a:lnSpc>
              <a:spcBef>
                <a:spcPts val="0"/>
              </a:spcBef>
              <a:spcAft>
                <a:spcPts val="0"/>
              </a:spcAft>
              <a:buClr>
                <a:srgbClr val="000000"/>
              </a:buClr>
              <a:buSzPts val="2400"/>
              <a:buAutoNum type="romanUcPeriod"/>
            </a:pPr>
            <a:r>
              <a:rPr lang="en" sz="2400">
                <a:solidFill>
                  <a:srgbClr val="000000"/>
                </a:solidFill>
              </a:rPr>
              <a:t>How is ML in Practice?</a:t>
            </a:r>
            <a:endParaRPr sz="2400">
              <a:solidFill>
                <a:srgbClr val="000000"/>
              </a:solidFill>
            </a:endParaRPr>
          </a:p>
          <a:p>
            <a:pPr indent="-381000" lvl="0" marL="457200" rtl="0" algn="l">
              <a:lnSpc>
                <a:spcPct val="115000"/>
              </a:lnSpc>
              <a:spcBef>
                <a:spcPts val="0"/>
              </a:spcBef>
              <a:spcAft>
                <a:spcPts val="0"/>
              </a:spcAft>
              <a:buClr>
                <a:srgbClr val="000000"/>
              </a:buClr>
              <a:buSzPts val="2400"/>
              <a:buAutoNum type="romanUcPeriod"/>
            </a:pPr>
            <a:r>
              <a:rPr lang="en" sz="2400">
                <a:solidFill>
                  <a:srgbClr val="000000"/>
                </a:solidFill>
              </a:rPr>
              <a:t>Estimating Model Performance</a:t>
            </a:r>
            <a:endParaRPr sz="2400">
              <a:solidFill>
                <a:srgbClr val="000000"/>
              </a:solidFill>
            </a:endParaRPr>
          </a:p>
          <a:p>
            <a:pPr indent="-381000" lvl="0" marL="457200" rtl="0" algn="l">
              <a:lnSpc>
                <a:spcPct val="115000"/>
              </a:lnSpc>
              <a:spcBef>
                <a:spcPts val="0"/>
              </a:spcBef>
              <a:spcAft>
                <a:spcPts val="0"/>
              </a:spcAft>
              <a:buClr>
                <a:srgbClr val="000000"/>
              </a:buClr>
              <a:buSzPts val="2400"/>
              <a:buAutoNum type="romanUcPeriod"/>
            </a:pPr>
            <a:r>
              <a:rPr lang="en" sz="2400">
                <a:solidFill>
                  <a:srgbClr val="000000"/>
                </a:solidFill>
              </a:rPr>
              <a:t>Bias Variance Tradeoff</a:t>
            </a:r>
            <a:endParaRPr sz="2400">
              <a:solidFill>
                <a:srgbClr val="000000"/>
              </a:solidFill>
            </a:endParaRPr>
          </a:p>
          <a:p>
            <a:pPr indent="-381000" lvl="0" marL="457200" rtl="0" algn="l">
              <a:lnSpc>
                <a:spcPct val="115000"/>
              </a:lnSpc>
              <a:spcBef>
                <a:spcPts val="0"/>
              </a:spcBef>
              <a:spcAft>
                <a:spcPts val="0"/>
              </a:spcAft>
              <a:buClr>
                <a:srgbClr val="000000"/>
              </a:buClr>
              <a:buSzPts val="2400"/>
              <a:buAutoNum type="romanUcPeriod"/>
            </a:pPr>
            <a:r>
              <a:rPr lang="en" sz="2400">
                <a:solidFill>
                  <a:srgbClr val="000000"/>
                </a:solidFill>
              </a:rPr>
              <a:t>Curse of Dimensionality </a:t>
            </a:r>
            <a:endParaRPr sz="2400">
              <a:solidFill>
                <a:srgbClr val="000000"/>
              </a:solidFill>
            </a:endParaRPr>
          </a:p>
          <a:p>
            <a:pPr indent="-381000" lvl="0" marL="457200" rtl="0" algn="l">
              <a:lnSpc>
                <a:spcPct val="115000"/>
              </a:lnSpc>
              <a:spcBef>
                <a:spcPts val="0"/>
              </a:spcBef>
              <a:spcAft>
                <a:spcPts val="0"/>
              </a:spcAft>
              <a:buClr>
                <a:srgbClr val="999999"/>
              </a:buClr>
              <a:buSzPts val="2400"/>
              <a:buAutoNum type="romanUcPeriod"/>
            </a:pPr>
            <a:r>
              <a:rPr lang="en" sz="2400">
                <a:solidFill>
                  <a:srgbClr val="999999"/>
                </a:solidFill>
              </a:rPr>
              <a:t>Statistical Learning Theory - Most likely will not to here</a:t>
            </a:r>
            <a:endParaRPr sz="2400">
              <a:solidFill>
                <a:srgbClr val="99999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Batch vs. Online</a:t>
            </a:r>
            <a:endParaRPr/>
          </a:p>
        </p:txBody>
      </p:sp>
      <p:sp>
        <p:nvSpPr>
          <p:cNvPr id="281" name="Google Shape;281;p42"/>
          <p:cNvSpPr txBox="1"/>
          <p:nvPr/>
        </p:nvSpPr>
        <p:spPr>
          <a:xfrm>
            <a:off x="137775" y="4507800"/>
            <a:ext cx="8757000" cy="63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3"/>
              </a:rPr>
              <a:t>https://www.analyticsvidhya.com/blog/2018/01/online-learning-guide-text-classification-vowpal-wabbit-vw/</a:t>
            </a:r>
            <a:endParaRPr b="0" i="0" sz="1100" u="none" cap="none" strike="noStrike">
              <a:solidFill>
                <a:srgbClr val="000000"/>
              </a:solidFill>
              <a:latin typeface="Arial"/>
              <a:ea typeface="Arial"/>
              <a:cs typeface="Arial"/>
              <a:sym typeface="Arial"/>
            </a:endParaRPr>
          </a:p>
        </p:txBody>
      </p:sp>
      <p:pic>
        <p:nvPicPr>
          <p:cNvPr id="282" name="Google Shape;282;p42"/>
          <p:cNvPicPr preferRelativeResize="0"/>
          <p:nvPr/>
        </p:nvPicPr>
        <p:blipFill rotWithShape="1">
          <a:blip r:embed="rId4">
            <a:alphaModFix/>
          </a:blip>
          <a:srcRect b="0" l="0" r="0" t="0"/>
          <a:stretch/>
        </p:blipFill>
        <p:spPr>
          <a:xfrm>
            <a:off x="417275" y="1161788"/>
            <a:ext cx="5889750" cy="32019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Brief History of Machine Learning</a:t>
            </a:r>
            <a:endParaRPr/>
          </a:p>
        </p:txBody>
      </p:sp>
      <p:sp>
        <p:nvSpPr>
          <p:cNvPr id="288" name="Google Shape;288;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89" name="Google Shape;289;p43"/>
          <p:cNvPicPr preferRelativeResize="0"/>
          <p:nvPr/>
        </p:nvPicPr>
        <p:blipFill rotWithShape="1">
          <a:blip r:embed="rId3">
            <a:alphaModFix/>
          </a:blip>
          <a:srcRect b="0" l="0" r="0" t="34567"/>
          <a:stretch/>
        </p:blipFill>
        <p:spPr>
          <a:xfrm>
            <a:off x="158325" y="1017725"/>
            <a:ext cx="8750548" cy="3524825"/>
          </a:xfrm>
          <a:prstGeom prst="rect">
            <a:avLst/>
          </a:prstGeom>
          <a:noFill/>
          <a:ln>
            <a:noFill/>
          </a:ln>
        </p:spPr>
      </p:pic>
      <p:sp>
        <p:nvSpPr>
          <p:cNvPr id="290" name="Google Shape;290;p43"/>
          <p:cNvSpPr txBox="1"/>
          <p:nvPr/>
        </p:nvSpPr>
        <p:spPr>
          <a:xfrm>
            <a:off x="0" y="4752475"/>
            <a:ext cx="8750400" cy="33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Arial"/>
                <a:ea typeface="Arial"/>
                <a:cs typeface="Arial"/>
                <a:sym typeface="Arial"/>
                <a:hlinkClick r:id="rId4"/>
              </a:rPr>
              <a:t>https://chatbotnewsdaily.com/since-the-initial-standpoint-of-science-technology-and-ai-scientists-following-blaise-pascal-and-804ac13d8151</a:t>
            </a:r>
            <a:r>
              <a:rPr b="0" i="0" lang="en" sz="10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Classical vs Deep Learning Framework</a:t>
            </a:r>
            <a:endParaRPr/>
          </a:p>
        </p:txBody>
      </p:sp>
      <p:sp>
        <p:nvSpPr>
          <p:cNvPr id="296" name="Google Shape;296;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pic>
        <p:nvPicPr>
          <p:cNvPr id="297" name="Google Shape;297;p44"/>
          <p:cNvPicPr preferRelativeResize="0"/>
          <p:nvPr/>
        </p:nvPicPr>
        <p:blipFill rotWithShape="1">
          <a:blip r:embed="rId3">
            <a:alphaModFix/>
          </a:blip>
          <a:srcRect b="0" l="18892" r="17233" t="0"/>
          <a:stretch/>
        </p:blipFill>
        <p:spPr>
          <a:xfrm>
            <a:off x="441700" y="1017725"/>
            <a:ext cx="7725075" cy="3250001"/>
          </a:xfrm>
          <a:prstGeom prst="rect">
            <a:avLst/>
          </a:prstGeom>
          <a:noFill/>
          <a:ln>
            <a:noFill/>
          </a:ln>
        </p:spPr>
      </p:pic>
      <p:sp>
        <p:nvSpPr>
          <p:cNvPr id="298" name="Google Shape;298;p44"/>
          <p:cNvSpPr txBox="1"/>
          <p:nvPr/>
        </p:nvSpPr>
        <p:spPr>
          <a:xfrm>
            <a:off x="0" y="4703625"/>
            <a:ext cx="9144000" cy="42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4"/>
              </a:rPr>
              <a:t>http://adilmoujahid.com/posts/2016/06/introduction-deep-learning-python-caffe/</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Some Realities on DL</a:t>
            </a:r>
            <a:endParaRPr/>
          </a:p>
        </p:txBody>
      </p:sp>
      <p:sp>
        <p:nvSpPr>
          <p:cNvPr id="304" name="Google Shape;304;p45"/>
          <p:cNvSpPr txBox="1"/>
          <p:nvPr>
            <p:ph idx="1" type="body"/>
          </p:nvPr>
        </p:nvSpPr>
        <p:spPr>
          <a:xfrm>
            <a:off x="311700" y="1152475"/>
            <a:ext cx="54795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Don’t be fool by the hype </a:t>
            </a:r>
            <a:endParaRPr/>
          </a:p>
          <a:p>
            <a:pPr indent="0" lvl="0" marL="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AutoNum type="arabicPeriod"/>
            </a:pPr>
            <a:r>
              <a:rPr lang="en"/>
              <a:t>Can be beaten by GBT for tabular data (CatBoost, XGBoost, LightGBM).</a:t>
            </a:r>
            <a:endParaRPr/>
          </a:p>
          <a:p>
            <a:pPr indent="-342900" lvl="0" marL="457200" rtl="0" algn="l">
              <a:lnSpc>
                <a:spcPct val="115000"/>
              </a:lnSpc>
              <a:spcBef>
                <a:spcPts val="1600"/>
              </a:spcBef>
              <a:spcAft>
                <a:spcPts val="0"/>
              </a:spcAft>
              <a:buSzPts val="1800"/>
              <a:buAutoNum type="arabicPeriod"/>
            </a:pPr>
            <a:r>
              <a:rPr lang="en"/>
              <a:t>No Feature Engineering - Yuppie.</a:t>
            </a:r>
            <a:br>
              <a:rPr lang="en"/>
            </a:br>
            <a:r>
              <a:rPr lang="en"/>
              <a:t>Yet…  Network Architecture Search (NAS), Annoying GPU issues, Loss design, hours of training</a:t>
            </a:r>
            <a:endParaRPr/>
          </a:p>
          <a:p>
            <a:pPr indent="-342900" lvl="0" marL="457200" rtl="0" algn="l">
              <a:lnSpc>
                <a:spcPct val="115000"/>
              </a:lnSpc>
              <a:spcBef>
                <a:spcPts val="1600"/>
              </a:spcBef>
              <a:spcAft>
                <a:spcPts val="0"/>
              </a:spcAft>
              <a:buSzPts val="1800"/>
              <a:buAutoNum type="arabicPeriod"/>
            </a:pPr>
            <a:r>
              <a:rPr lang="en"/>
              <a:t>Overkill sometimes and </a:t>
            </a:r>
            <a:r>
              <a:rPr lang="en"/>
              <a:t>infeasible</a:t>
            </a:r>
            <a:r>
              <a:rPr lang="en"/>
              <a:t> </a:t>
            </a:r>
            <a:endParaRPr/>
          </a:p>
          <a:p>
            <a:pPr indent="0" lvl="0" marL="0" rtl="0" algn="l">
              <a:lnSpc>
                <a:spcPct val="115000"/>
              </a:lnSpc>
              <a:spcBef>
                <a:spcPts val="0"/>
              </a:spcBef>
              <a:spcAft>
                <a:spcPts val="0"/>
              </a:spcAft>
              <a:buSzPts val="1800"/>
              <a:buNone/>
            </a:pPr>
            <a:r>
              <a:rPr lang="en"/>
              <a:t>Example: try to train a DL to predict if a number is even or odd… </a:t>
            </a:r>
            <a:endParaRPr/>
          </a:p>
          <a:p>
            <a:pPr indent="0" lvl="0" marL="0" rtl="0" algn="l">
              <a:lnSpc>
                <a:spcPct val="115000"/>
              </a:lnSpc>
              <a:spcBef>
                <a:spcPts val="0"/>
              </a:spcBef>
              <a:spcAft>
                <a:spcPts val="0"/>
              </a:spcAft>
              <a:buSzPts val="1800"/>
              <a:buNone/>
            </a:pPr>
            <a:r>
              <a:t/>
            </a:r>
            <a:endParaRPr/>
          </a:p>
        </p:txBody>
      </p:sp>
      <p:pic>
        <p:nvPicPr>
          <p:cNvPr id="305" name="Google Shape;305;p45"/>
          <p:cNvPicPr preferRelativeResize="0"/>
          <p:nvPr/>
        </p:nvPicPr>
        <p:blipFill rotWithShape="1">
          <a:blip r:embed="rId3">
            <a:alphaModFix/>
          </a:blip>
          <a:srcRect b="0" l="0" r="0" t="0"/>
          <a:stretch/>
        </p:blipFill>
        <p:spPr>
          <a:xfrm>
            <a:off x="5742207" y="0"/>
            <a:ext cx="3401786"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700"/>
              <a:t>No Free Lunch Theorem - Best Model Does Not Exists</a:t>
            </a:r>
            <a:endParaRPr sz="2700"/>
          </a:p>
        </p:txBody>
      </p:sp>
      <p:sp>
        <p:nvSpPr>
          <p:cNvPr id="311" name="Google Shape;311;p46"/>
          <p:cNvSpPr txBox="1"/>
          <p:nvPr>
            <p:ph idx="1" type="body"/>
          </p:nvPr>
        </p:nvSpPr>
        <p:spPr>
          <a:xfrm>
            <a:off x="311700" y="1152475"/>
            <a:ext cx="4552500" cy="166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A superior black-box optimisation strategy, which is better than anything else for any kind of problem, is impossible.</a:t>
            </a:r>
            <a:endParaRPr/>
          </a:p>
          <a:p>
            <a:pPr indent="0" lvl="0" marL="0" rtl="0" algn="l">
              <a:lnSpc>
                <a:spcPct val="115000"/>
              </a:lnSpc>
              <a:spcBef>
                <a:spcPts val="1600"/>
              </a:spcBef>
              <a:spcAft>
                <a:spcPts val="0"/>
              </a:spcAft>
              <a:buSzPts val="1800"/>
              <a:buNone/>
            </a:pPr>
            <a:r>
              <a:rPr b="1" lang="en">
                <a:solidFill>
                  <a:srgbClr val="FF0000"/>
                </a:solidFill>
              </a:rPr>
              <a:t>Deep cannot be always better.</a:t>
            </a:r>
            <a:endParaRPr b="1">
              <a:solidFill>
                <a:srgbClr val="FF0000"/>
              </a:solidFill>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pic>
        <p:nvPicPr>
          <p:cNvPr id="312" name="Google Shape;312;p46"/>
          <p:cNvPicPr preferRelativeResize="0"/>
          <p:nvPr/>
        </p:nvPicPr>
        <p:blipFill rotWithShape="1">
          <a:blip r:embed="rId3">
            <a:alphaModFix/>
          </a:blip>
          <a:srcRect b="0" l="0" r="0" t="0"/>
          <a:stretch/>
        </p:blipFill>
        <p:spPr>
          <a:xfrm>
            <a:off x="123125" y="3028950"/>
            <a:ext cx="6093800" cy="1613950"/>
          </a:xfrm>
          <a:prstGeom prst="rect">
            <a:avLst/>
          </a:prstGeom>
          <a:noFill/>
          <a:ln>
            <a:noFill/>
          </a:ln>
        </p:spPr>
      </p:pic>
      <p:sp>
        <p:nvSpPr>
          <p:cNvPr id="313" name="Google Shape;313;p46"/>
          <p:cNvSpPr txBox="1"/>
          <p:nvPr/>
        </p:nvSpPr>
        <p:spPr>
          <a:xfrm>
            <a:off x="0" y="4568875"/>
            <a:ext cx="90873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4"/>
              </a:rPr>
              <a:t>https://medium.com/@LeonFedden/the-no-free-lunch-theorem-62ae2c3ed10c</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314" name="Google Shape;314;p46"/>
          <p:cNvPicPr preferRelativeResize="0"/>
          <p:nvPr/>
        </p:nvPicPr>
        <p:blipFill rotWithShape="1">
          <a:blip r:embed="rId5">
            <a:alphaModFix/>
          </a:blip>
          <a:srcRect b="0" l="0" r="0" t="0"/>
          <a:stretch/>
        </p:blipFill>
        <p:spPr>
          <a:xfrm>
            <a:off x="5987650" y="1170125"/>
            <a:ext cx="3003951" cy="1996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III. ML in Practice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a:p>
        </p:txBody>
      </p:sp>
      <p:pic>
        <p:nvPicPr>
          <p:cNvPr id="325" name="Google Shape;325;p48"/>
          <p:cNvPicPr preferRelativeResize="0"/>
          <p:nvPr/>
        </p:nvPicPr>
        <p:blipFill rotWithShape="1">
          <a:blip r:embed="rId3">
            <a:alphaModFix/>
          </a:blip>
          <a:srcRect b="0" l="0" r="0" t="0"/>
          <a:stretch/>
        </p:blipFill>
        <p:spPr>
          <a:xfrm>
            <a:off x="1821100" y="464375"/>
            <a:ext cx="5148150" cy="4487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Train vs Test Pipelines</a:t>
            </a:r>
            <a:endParaRPr/>
          </a:p>
        </p:txBody>
      </p:sp>
      <p:pic>
        <p:nvPicPr>
          <p:cNvPr id="331" name="Google Shape;331;p49"/>
          <p:cNvPicPr preferRelativeResize="0"/>
          <p:nvPr/>
        </p:nvPicPr>
        <p:blipFill rotWithShape="1">
          <a:blip r:embed="rId3">
            <a:alphaModFix/>
          </a:blip>
          <a:srcRect b="0" l="0" r="0" t="0"/>
          <a:stretch/>
        </p:blipFill>
        <p:spPr>
          <a:xfrm>
            <a:off x="0" y="1419662"/>
            <a:ext cx="9143998" cy="31492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Feature Extraction</a:t>
            </a:r>
            <a:endParaRPr/>
          </a:p>
        </p:txBody>
      </p:sp>
      <p:sp>
        <p:nvSpPr>
          <p:cNvPr id="337" name="Google Shape;337;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“Algorithm which transforms raw data into numeric values which can be used as input to a learning algorithm. Usually helps with </a:t>
            </a:r>
            <a:r>
              <a:rPr b="1" lang="en"/>
              <a:t>reducing</a:t>
            </a:r>
            <a:r>
              <a:rPr lang="en"/>
              <a:t> and </a:t>
            </a:r>
            <a:r>
              <a:rPr b="1" lang="en"/>
              <a:t>fixing</a:t>
            </a:r>
            <a:r>
              <a:rPr lang="en"/>
              <a:t>  dimensionality.”</a:t>
            </a:r>
            <a:endParaRPr/>
          </a:p>
          <a:p>
            <a:pPr indent="0" lvl="0" marL="0" rtl="0" algn="l">
              <a:lnSpc>
                <a:spcPct val="115000"/>
              </a:lnSpc>
              <a:spcBef>
                <a:spcPts val="1600"/>
              </a:spcBef>
              <a:spcAft>
                <a:spcPts val="1600"/>
              </a:spcAft>
              <a:buSzPts val="1800"/>
              <a:buNone/>
            </a:pPr>
            <a:r>
              <a:rPr lang="en"/>
              <a:t>e.g. </a:t>
            </a:r>
            <a:endParaRPr/>
          </a:p>
        </p:txBody>
      </p:sp>
      <p:pic>
        <p:nvPicPr>
          <p:cNvPr id="338" name="Google Shape;338;p50"/>
          <p:cNvPicPr preferRelativeResize="0"/>
          <p:nvPr/>
        </p:nvPicPr>
        <p:blipFill rotWithShape="1">
          <a:blip r:embed="rId3">
            <a:alphaModFix/>
          </a:blip>
          <a:srcRect b="0" l="0" r="0" t="0"/>
          <a:stretch/>
        </p:blipFill>
        <p:spPr>
          <a:xfrm>
            <a:off x="1544225" y="2489221"/>
            <a:ext cx="5708175" cy="2142250"/>
          </a:xfrm>
          <a:prstGeom prst="rect">
            <a:avLst/>
          </a:prstGeom>
          <a:noFill/>
          <a:ln>
            <a:noFill/>
          </a:ln>
        </p:spPr>
      </p:pic>
      <p:sp>
        <p:nvSpPr>
          <p:cNvPr id="339" name="Google Shape;339;p50"/>
          <p:cNvSpPr txBox="1"/>
          <p:nvPr/>
        </p:nvSpPr>
        <p:spPr>
          <a:xfrm>
            <a:off x="234463" y="4470900"/>
            <a:ext cx="8327700" cy="672600"/>
          </a:xfrm>
          <a:prstGeom prst="rect">
            <a:avLst/>
          </a:prstGeom>
          <a:noFill/>
          <a:ln>
            <a:noFill/>
          </a:ln>
        </p:spPr>
        <p:txBody>
          <a:bodyPr anchorCtr="0" anchor="ctr" bIns="91425" lIns="91425" spcFirstLastPara="1" rIns="91425" wrap="square" tIns="91425">
            <a:noAutofit/>
          </a:bodyPr>
          <a:lstStyle/>
          <a:p>
            <a:pPr indent="0" lvl="0" marL="0" marR="76200" rtl="0" algn="l">
              <a:lnSpc>
                <a:spcPct val="156250"/>
              </a:lnSpc>
              <a:spcBef>
                <a:spcPts val="0"/>
              </a:spcBef>
              <a:spcAft>
                <a:spcPts val="0"/>
              </a:spcAft>
              <a:buClr>
                <a:srgbClr val="000000"/>
              </a:buClr>
              <a:buSzPts val="850"/>
              <a:buFont typeface="Arial"/>
              <a:buNone/>
            </a:pPr>
            <a:r>
              <a:rPr b="0" i="0" lang="en" sz="850" u="none" cap="none" strike="noStrike">
                <a:solidFill>
                  <a:srgbClr val="333333"/>
                </a:solidFill>
                <a:highlight>
                  <a:srgbClr val="FCFCFC"/>
                </a:highlight>
                <a:latin typeface="Arial"/>
                <a:ea typeface="Arial"/>
                <a:cs typeface="Arial"/>
                <a:sym typeface="Arial"/>
              </a:rPr>
              <a:t>Shimada K., Matsukawa T., Noguchi Y., Kurita T. (2011) Appearance-Based Smile Intensity Estimation by Cascaded Support Vector Machines. In: Koch R., Huang F. (eds) Computer Vision – ACCV 2010 Workshops. ACCV 2010. Lecture Notes in Computer Science, vol 6468. Springer, Berlin, Heidelberg</a:t>
            </a:r>
            <a:endParaRPr b="0" i="0" sz="1050" u="none" cap="none" strike="noStrike">
              <a:solidFill>
                <a:srgbClr val="333333"/>
              </a:solidFill>
              <a:highlight>
                <a:srgbClr val="FCFCFC"/>
              </a:highlight>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Steps to Predictive Modeling</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800"/>
              <a:buNone/>
            </a:pPr>
            <a:r>
              <a:t/>
            </a:r>
            <a:endParaRPr/>
          </a:p>
        </p:txBody>
      </p:sp>
      <p:pic>
        <p:nvPicPr>
          <p:cNvPr id="345" name="Google Shape;345;p51"/>
          <p:cNvPicPr preferRelativeResize="0"/>
          <p:nvPr/>
        </p:nvPicPr>
        <p:blipFill rotWithShape="1">
          <a:blip r:embed="rId3">
            <a:alphaModFix/>
          </a:blip>
          <a:srcRect b="0" l="0" r="0" t="22893"/>
          <a:stretch/>
        </p:blipFill>
        <p:spPr>
          <a:xfrm>
            <a:off x="0" y="967050"/>
            <a:ext cx="9143998" cy="4092253"/>
          </a:xfrm>
          <a:prstGeom prst="roundRect">
            <a:avLst>
              <a:gd fmla="val 23942"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457200" lvl="0" marL="457200" rtl="0" algn="ctr">
              <a:lnSpc>
                <a:spcPct val="100000"/>
              </a:lnSpc>
              <a:spcBef>
                <a:spcPts val="0"/>
              </a:spcBef>
              <a:spcAft>
                <a:spcPts val="0"/>
              </a:spcAft>
              <a:buSzPts val="3600"/>
              <a:buAutoNum type="romanUcPeriod"/>
            </a:pPr>
            <a:r>
              <a:rPr lang="en"/>
              <a:t>What is ML?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2"/>
          <p:cNvSpPr txBox="1"/>
          <p:nvPr>
            <p:ph idx="1" type="body"/>
          </p:nvPr>
        </p:nvSpPr>
        <p:spPr>
          <a:xfrm>
            <a:off x="311700" y="1351725"/>
            <a:ext cx="8520600" cy="34164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AutoNum type="arabicPeriod"/>
            </a:pPr>
            <a:r>
              <a:rPr lang="en" sz="2000">
                <a:solidFill>
                  <a:schemeClr val="dk1"/>
                </a:solidFill>
              </a:rPr>
              <a:t>Understand the domain and explore the data</a:t>
            </a:r>
            <a:endParaRPr sz="2000">
              <a:solidFill>
                <a:schemeClr val="dk1"/>
              </a:solidFill>
            </a:endParaRPr>
          </a:p>
          <a:p>
            <a:pPr indent="-368300" lvl="0" marL="457200" rtl="0" algn="l">
              <a:lnSpc>
                <a:spcPct val="115000"/>
              </a:lnSpc>
              <a:spcBef>
                <a:spcPts val="0"/>
              </a:spcBef>
              <a:spcAft>
                <a:spcPts val="0"/>
              </a:spcAft>
              <a:buClr>
                <a:schemeClr val="dk1"/>
              </a:buClr>
              <a:buSzPts val="2200"/>
              <a:buAutoNum type="arabicPeriod"/>
            </a:pPr>
            <a:r>
              <a:rPr lang="en" sz="2000">
                <a:solidFill>
                  <a:schemeClr val="dk1"/>
                </a:solidFill>
              </a:rPr>
              <a:t>Data integration, selection, cleaning and pre-processing. </a:t>
            </a:r>
            <a:endParaRPr sz="2000">
              <a:solidFill>
                <a:schemeClr val="dk1"/>
              </a:solidFill>
            </a:endParaRPr>
          </a:p>
          <a:p>
            <a:pPr indent="-368300" lvl="0" marL="457200" rtl="0" algn="l">
              <a:lnSpc>
                <a:spcPct val="115000"/>
              </a:lnSpc>
              <a:spcBef>
                <a:spcPts val="0"/>
              </a:spcBef>
              <a:spcAft>
                <a:spcPts val="0"/>
              </a:spcAft>
              <a:buClr>
                <a:srgbClr val="FF0000"/>
              </a:buClr>
              <a:buSzPts val="2200"/>
              <a:buAutoNum type="arabicPeriod"/>
            </a:pPr>
            <a:r>
              <a:rPr lang="en" sz="2000">
                <a:solidFill>
                  <a:srgbClr val="FF0000"/>
                </a:solidFill>
              </a:rPr>
              <a:t>Learning models ← ML part</a:t>
            </a:r>
            <a:endParaRPr sz="2000">
              <a:solidFill>
                <a:srgbClr val="FF0000"/>
              </a:solidFill>
            </a:endParaRPr>
          </a:p>
          <a:p>
            <a:pPr indent="-368300" lvl="0" marL="457200" rtl="0" algn="l">
              <a:lnSpc>
                <a:spcPct val="115000"/>
              </a:lnSpc>
              <a:spcBef>
                <a:spcPts val="0"/>
              </a:spcBef>
              <a:spcAft>
                <a:spcPts val="0"/>
              </a:spcAft>
              <a:buClr>
                <a:schemeClr val="dk1"/>
              </a:buClr>
              <a:buSzPts val="2200"/>
              <a:buAutoNum type="arabicPeriod"/>
            </a:pPr>
            <a:r>
              <a:rPr lang="en" sz="2000">
                <a:solidFill>
                  <a:schemeClr val="dk1"/>
                </a:solidFill>
              </a:rPr>
              <a:t>Interpreting results. </a:t>
            </a:r>
            <a:endParaRPr sz="2000">
              <a:solidFill>
                <a:schemeClr val="dk1"/>
              </a:solidFill>
            </a:endParaRPr>
          </a:p>
          <a:p>
            <a:pPr indent="-368300" lvl="0" marL="457200" rtl="0" algn="l">
              <a:lnSpc>
                <a:spcPct val="115000"/>
              </a:lnSpc>
              <a:spcBef>
                <a:spcPts val="0"/>
              </a:spcBef>
              <a:spcAft>
                <a:spcPts val="0"/>
              </a:spcAft>
              <a:buClr>
                <a:schemeClr val="dk1"/>
              </a:buClr>
              <a:buSzPts val="2200"/>
              <a:buAutoNum type="arabicPeriod"/>
            </a:pPr>
            <a:r>
              <a:rPr lang="en" sz="2000">
                <a:solidFill>
                  <a:schemeClr val="dk1"/>
                </a:solidFill>
              </a:rPr>
              <a:t>Consolidating and deploying discovered knowledge. </a:t>
            </a:r>
            <a:endParaRPr sz="2000">
              <a:solidFill>
                <a:schemeClr val="dk1"/>
              </a:solidFill>
            </a:endParaRPr>
          </a:p>
          <a:p>
            <a:pPr indent="0" lvl="0" marL="0" rtl="0" algn="l">
              <a:lnSpc>
                <a:spcPct val="115000"/>
              </a:lnSpc>
              <a:spcBef>
                <a:spcPts val="0"/>
              </a:spcBef>
              <a:spcAft>
                <a:spcPts val="0"/>
              </a:spcAft>
              <a:buSzPts val="1800"/>
              <a:buNone/>
            </a:pPr>
            <a:r>
              <a:t/>
            </a:r>
            <a:endParaRPr sz="2000">
              <a:solidFill>
                <a:schemeClr val="dk1"/>
              </a:solidFill>
            </a:endParaRPr>
          </a:p>
          <a:p>
            <a:pPr indent="0" lvl="0" marL="0" rtl="0" algn="l">
              <a:lnSpc>
                <a:spcPct val="115000"/>
              </a:lnSpc>
              <a:spcBef>
                <a:spcPts val="0"/>
              </a:spcBef>
              <a:spcAft>
                <a:spcPts val="0"/>
              </a:spcAft>
              <a:buSzPts val="1800"/>
              <a:buNone/>
            </a:pPr>
            <a:r>
              <a:rPr lang="en" sz="2000">
                <a:solidFill>
                  <a:schemeClr val="dk1"/>
                </a:solidFill>
              </a:rPr>
              <a:t>It is not a one-shot process, it is a cycle. You need to run the loop until you get a result that you can use in practice. Also, the data can change, requiring a new loop.</a:t>
            </a:r>
            <a:endParaRPr sz="2000">
              <a:solidFill>
                <a:schemeClr val="dk1"/>
              </a:solidFill>
            </a:endParaRPr>
          </a:p>
          <a:p>
            <a:pPr indent="0" lvl="0" marL="0" rtl="0" algn="l">
              <a:lnSpc>
                <a:spcPct val="115000"/>
              </a:lnSpc>
              <a:spcBef>
                <a:spcPts val="0"/>
              </a:spcBef>
              <a:spcAft>
                <a:spcPts val="1600"/>
              </a:spcAft>
              <a:buSzPts val="1800"/>
              <a:buNone/>
            </a:pPr>
            <a:r>
              <a:t/>
            </a:r>
            <a:endParaRPr sz="1400"/>
          </a:p>
        </p:txBody>
      </p:sp>
      <p:sp>
        <p:nvSpPr>
          <p:cNvPr id="351" name="Google Shape;351;p52"/>
          <p:cNvSpPr/>
          <p:nvPr/>
        </p:nvSpPr>
        <p:spPr>
          <a:xfrm flipH="1" rot="10800000">
            <a:off x="7750272" y="1288476"/>
            <a:ext cx="615600" cy="19125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text{ML}\in \text{DS}" id="352" name="Google Shape;352;p52" title="MathEquation,#000000"/>
          <p:cNvPicPr preferRelativeResize="0"/>
          <p:nvPr/>
        </p:nvPicPr>
        <p:blipFill rotWithShape="1">
          <a:blip r:embed="rId3">
            <a:alphaModFix/>
          </a:blip>
          <a:srcRect b="0" l="0" r="0" t="0"/>
          <a:stretch/>
        </p:blipFill>
        <p:spPr>
          <a:xfrm>
            <a:off x="232922" y="536525"/>
            <a:ext cx="2183974" cy="709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3"/>
          <p:cNvSpPr txBox="1"/>
          <p:nvPr>
            <p:ph type="title"/>
          </p:nvPr>
        </p:nvSpPr>
        <p:spPr>
          <a:xfrm>
            <a:off x="311700" y="568042"/>
            <a:ext cx="8686385"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400" strike="sngStrike"/>
              <a:t>Hidden</a:t>
            </a:r>
            <a:r>
              <a:rPr lang="en" sz="2400"/>
              <a:t> Technical Debt in Machine Learning Systems</a:t>
            </a:r>
            <a:endParaRPr sz="2400"/>
          </a:p>
        </p:txBody>
      </p:sp>
      <p:sp>
        <p:nvSpPr>
          <p:cNvPr id="358" name="Google Shape;358;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59" name="Google Shape;359;p53"/>
          <p:cNvPicPr preferRelativeResize="0"/>
          <p:nvPr/>
        </p:nvPicPr>
        <p:blipFill rotWithShape="1">
          <a:blip r:embed="rId3">
            <a:alphaModFix/>
          </a:blip>
          <a:srcRect b="0" l="0" r="0" t="0"/>
          <a:stretch/>
        </p:blipFill>
        <p:spPr>
          <a:xfrm>
            <a:off x="0" y="1256033"/>
            <a:ext cx="9144000" cy="3384468"/>
          </a:xfrm>
          <a:prstGeom prst="rect">
            <a:avLst/>
          </a:prstGeom>
          <a:noFill/>
          <a:ln>
            <a:noFill/>
          </a:ln>
        </p:spPr>
      </p:pic>
      <p:sp>
        <p:nvSpPr>
          <p:cNvPr id="360" name="Google Shape;360;p53"/>
          <p:cNvSpPr txBox="1"/>
          <p:nvPr/>
        </p:nvSpPr>
        <p:spPr>
          <a:xfrm>
            <a:off x="0" y="4693995"/>
            <a:ext cx="8665500" cy="37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4"/>
              </a:rPr>
              <a:t>https://papers.nips.cc/paper/5656-hidden-technical-debt-in-machine-learning-systems.pdf</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361" name="Google Shape;361;p53"/>
          <p:cNvCxnSpPr/>
          <p:nvPr/>
        </p:nvCxnSpPr>
        <p:spPr>
          <a:xfrm>
            <a:off x="2956075" y="1632475"/>
            <a:ext cx="893400" cy="1125000"/>
          </a:xfrm>
          <a:prstGeom prst="straightConnector1">
            <a:avLst/>
          </a:prstGeom>
          <a:noFill/>
          <a:ln cap="flat" cmpd="sng" w="19050">
            <a:solidFill>
              <a:srgbClr val="FF0000"/>
            </a:solidFill>
            <a:prstDash val="solid"/>
            <a:round/>
            <a:headEnd len="sm" w="sm" type="none"/>
            <a:tailEnd len="med" w="med" type="triangle"/>
          </a:ln>
        </p:spPr>
      </p:cxnSp>
      <p:sp>
        <p:nvSpPr>
          <p:cNvPr id="362" name="Google Shape;362;p53"/>
          <p:cNvSpPr txBox="1"/>
          <p:nvPr/>
        </p:nvSpPr>
        <p:spPr>
          <a:xfrm>
            <a:off x="2062650" y="1279500"/>
            <a:ext cx="6353400" cy="7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You are here</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V. Project/Product Management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85% of DS projects fail?</a:t>
            </a:r>
            <a:endParaRPr/>
          </a:p>
        </p:txBody>
      </p:sp>
      <p:sp>
        <p:nvSpPr>
          <p:cNvPr id="373" name="Google Shape;373;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74" name="Google Shape;374;p55"/>
          <p:cNvPicPr preferRelativeResize="0"/>
          <p:nvPr/>
        </p:nvPicPr>
        <p:blipFill>
          <a:blip r:embed="rId3">
            <a:alphaModFix/>
          </a:blip>
          <a:stretch>
            <a:fillRect/>
          </a:stretch>
        </p:blipFill>
        <p:spPr>
          <a:xfrm>
            <a:off x="0" y="1142867"/>
            <a:ext cx="9144002" cy="1948566"/>
          </a:xfrm>
          <a:prstGeom prst="rect">
            <a:avLst/>
          </a:prstGeom>
          <a:noFill/>
          <a:ln>
            <a:noFill/>
          </a:ln>
          <a:effectLst>
            <a:outerShdw blurRad="57150" rotWithShape="0" algn="bl" dir="5400000" dist="19050">
              <a:srgbClr val="000000">
                <a:alpha val="50000"/>
              </a:srgbClr>
            </a:outerShdw>
          </a:effectLst>
        </p:spPr>
      </p:pic>
      <p:pic>
        <p:nvPicPr>
          <p:cNvPr id="375" name="Google Shape;375;p55"/>
          <p:cNvPicPr preferRelativeResize="0"/>
          <p:nvPr/>
        </p:nvPicPr>
        <p:blipFill>
          <a:blip r:embed="rId4">
            <a:alphaModFix/>
          </a:blip>
          <a:stretch>
            <a:fillRect/>
          </a:stretch>
        </p:blipFill>
        <p:spPr>
          <a:xfrm>
            <a:off x="5452825" y="862850"/>
            <a:ext cx="1344675" cy="289625"/>
          </a:xfrm>
          <a:prstGeom prst="rect">
            <a:avLst/>
          </a:prstGeom>
          <a:noFill/>
          <a:ln>
            <a:noFill/>
          </a:ln>
        </p:spPr>
      </p:pic>
      <p:pic>
        <p:nvPicPr>
          <p:cNvPr id="376" name="Google Shape;376;p55"/>
          <p:cNvPicPr preferRelativeResize="0"/>
          <p:nvPr/>
        </p:nvPicPr>
        <p:blipFill>
          <a:blip r:embed="rId5">
            <a:alphaModFix/>
          </a:blip>
          <a:stretch>
            <a:fillRect/>
          </a:stretch>
        </p:blipFill>
        <p:spPr>
          <a:xfrm>
            <a:off x="818025" y="2691953"/>
            <a:ext cx="7046250" cy="2108575"/>
          </a:xfrm>
          <a:prstGeom prst="rect">
            <a:avLst/>
          </a:prstGeom>
          <a:noFill/>
          <a:ln>
            <a:noFill/>
          </a:ln>
          <a:effectLst>
            <a:outerShdw blurRad="57150" rotWithShape="0" algn="bl" dir="5400000" dist="19050">
              <a:srgbClr val="000000">
                <a:alpha val="50000"/>
              </a:srgbClr>
            </a:outerShdw>
          </a:effectLst>
        </p:spPr>
      </p:pic>
      <p:sp>
        <p:nvSpPr>
          <p:cNvPr id="377" name="Google Shape;377;p55"/>
          <p:cNvSpPr txBox="1"/>
          <p:nvPr/>
        </p:nvSpPr>
        <p:spPr>
          <a:xfrm>
            <a:off x="7911350" y="680425"/>
            <a:ext cx="661200" cy="4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6"/>
              </a:rPr>
              <a:t>link</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Why :-) </a:t>
            </a:r>
            <a:endParaRPr/>
          </a:p>
        </p:txBody>
      </p:sp>
      <p:sp>
        <p:nvSpPr>
          <p:cNvPr id="383" name="Google Shape;383;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link</a:t>
            </a:r>
            <a:r>
              <a:rPr lang="en"/>
              <a:t> </a:t>
            </a:r>
            <a:endParaRPr/>
          </a:p>
        </p:txBody>
      </p:sp>
      <p:pic>
        <p:nvPicPr>
          <p:cNvPr id="384" name="Google Shape;384;p56"/>
          <p:cNvPicPr preferRelativeResize="0"/>
          <p:nvPr/>
        </p:nvPicPr>
        <p:blipFill>
          <a:blip r:embed="rId4">
            <a:alphaModFix/>
          </a:blip>
          <a:stretch>
            <a:fillRect/>
          </a:stretch>
        </p:blipFill>
        <p:spPr>
          <a:xfrm>
            <a:off x="0" y="2026761"/>
            <a:ext cx="9143999" cy="3042428"/>
          </a:xfrm>
          <a:prstGeom prst="rect">
            <a:avLst/>
          </a:prstGeom>
          <a:noFill/>
          <a:ln>
            <a:noFill/>
          </a:ln>
        </p:spPr>
      </p:pic>
      <p:pic>
        <p:nvPicPr>
          <p:cNvPr id="385" name="Google Shape;385;p56"/>
          <p:cNvPicPr preferRelativeResize="0"/>
          <p:nvPr/>
        </p:nvPicPr>
        <p:blipFill>
          <a:blip r:embed="rId5">
            <a:alphaModFix/>
          </a:blip>
          <a:stretch>
            <a:fillRect/>
          </a:stretch>
        </p:blipFill>
        <p:spPr>
          <a:xfrm>
            <a:off x="5721800" y="799475"/>
            <a:ext cx="3295650" cy="1066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Translators</a:t>
            </a:r>
            <a:endParaRPr/>
          </a:p>
        </p:txBody>
      </p:sp>
      <p:sp>
        <p:nvSpPr>
          <p:cNvPr id="391" name="Google Shape;391;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https://www.mckinsey.com/business-functions/mckinsey-analytics/our-insights/analytics-translator#</a:t>
            </a:r>
            <a:r>
              <a:rPr lang="en"/>
              <a: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Why are translators so important? They help ensure that organizations achieve real impact from their analytics initiatives (which has the added benefit of keeping data scientists fulfilled and more likely to stay on, easing executives’ stress over sourcing that talent).</a:t>
            </a:r>
            <a:endParaRPr/>
          </a:p>
          <a:p>
            <a:pPr indent="0" lvl="0" marL="0" rtl="0" algn="l">
              <a:spcBef>
                <a:spcPts val="0"/>
              </a:spcBef>
              <a:spcAft>
                <a:spcPts val="0"/>
              </a:spcAft>
              <a:buNone/>
            </a:pPr>
            <a:r>
              <a:t/>
            </a:r>
            <a:endParaRPr/>
          </a:p>
        </p:txBody>
      </p:sp>
      <p:pic>
        <p:nvPicPr>
          <p:cNvPr id="392" name="Google Shape;392;p57"/>
          <p:cNvPicPr preferRelativeResize="0"/>
          <p:nvPr/>
        </p:nvPicPr>
        <p:blipFill>
          <a:blip r:embed="rId4">
            <a:alphaModFix/>
          </a:blip>
          <a:stretch>
            <a:fillRect/>
          </a:stretch>
        </p:blipFill>
        <p:spPr>
          <a:xfrm>
            <a:off x="2398049" y="445022"/>
            <a:ext cx="6645100" cy="1952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Science Project Management </a:t>
            </a:r>
            <a:endParaRPr/>
          </a:p>
        </p:txBody>
      </p:sp>
      <p:sp>
        <p:nvSpPr>
          <p:cNvPr id="398" name="Google Shape;398;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Very good (and maybe only) - </a:t>
            </a:r>
            <a:r>
              <a:rPr lang="en" u="sng">
                <a:solidFill>
                  <a:schemeClr val="hlink"/>
                </a:solidFill>
                <a:hlinkClick r:id="rId3"/>
              </a:rPr>
              <a:t>https://www.datascience-pm.com/</a:t>
            </a:r>
            <a:r>
              <a:rPr lang="en"/>
              <a:t> </a:t>
            </a:r>
            <a:endParaRPr/>
          </a:p>
        </p:txBody>
      </p:sp>
      <p:pic>
        <p:nvPicPr>
          <p:cNvPr id="399" name="Google Shape;399;p58"/>
          <p:cNvPicPr preferRelativeResize="0"/>
          <p:nvPr/>
        </p:nvPicPr>
        <p:blipFill>
          <a:blip r:embed="rId4">
            <a:alphaModFix/>
          </a:blip>
          <a:stretch>
            <a:fillRect/>
          </a:stretch>
        </p:blipFill>
        <p:spPr>
          <a:xfrm>
            <a:off x="614850" y="1812925"/>
            <a:ext cx="7410450" cy="2095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CRISP-DM - </a:t>
            </a:r>
            <a:r>
              <a:rPr lang="en" sz="1800">
                <a:solidFill>
                  <a:schemeClr val="dk2"/>
                </a:solidFill>
              </a:rPr>
              <a:t>Cross-industry standard process for data mining</a:t>
            </a:r>
            <a:endParaRPr/>
          </a:p>
        </p:txBody>
      </p:sp>
      <p:sp>
        <p:nvSpPr>
          <p:cNvPr id="405" name="Google Shape;405;p59"/>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process by IBM</a:t>
            </a:r>
            <a:endParaRPr/>
          </a:p>
          <a:p>
            <a:pPr indent="0" lvl="0" marL="0" rtl="0" algn="l">
              <a:spcBef>
                <a:spcPts val="0"/>
              </a:spcBef>
              <a:spcAft>
                <a:spcPts val="0"/>
              </a:spcAft>
              <a:buNone/>
            </a:pPr>
            <a:r>
              <a:t/>
            </a:r>
            <a:endParaRPr/>
          </a:p>
        </p:txBody>
      </p:sp>
      <p:pic>
        <p:nvPicPr>
          <p:cNvPr id="406" name="Google Shape;406;p59"/>
          <p:cNvPicPr preferRelativeResize="0"/>
          <p:nvPr/>
        </p:nvPicPr>
        <p:blipFill>
          <a:blip r:embed="rId3">
            <a:alphaModFix/>
          </a:blip>
          <a:stretch>
            <a:fillRect/>
          </a:stretch>
        </p:blipFill>
        <p:spPr>
          <a:xfrm>
            <a:off x="843562" y="1658525"/>
            <a:ext cx="3196575" cy="3201574"/>
          </a:xfrm>
          <a:prstGeom prst="rect">
            <a:avLst/>
          </a:prstGeom>
          <a:noFill/>
          <a:ln>
            <a:noFill/>
          </a:ln>
        </p:spPr>
      </p:pic>
      <p:pic>
        <p:nvPicPr>
          <p:cNvPr id="407" name="Google Shape;407;p59"/>
          <p:cNvPicPr preferRelativeResize="0"/>
          <p:nvPr/>
        </p:nvPicPr>
        <p:blipFill>
          <a:blip r:embed="rId4">
            <a:alphaModFix/>
          </a:blip>
          <a:stretch>
            <a:fillRect/>
          </a:stretch>
        </p:blipFill>
        <p:spPr>
          <a:xfrm>
            <a:off x="4617725" y="1786100"/>
            <a:ext cx="4027476" cy="2946416"/>
          </a:xfrm>
          <a:prstGeom prst="rect">
            <a:avLst/>
          </a:prstGeom>
          <a:noFill/>
          <a:ln>
            <a:noFill/>
          </a:ln>
        </p:spPr>
      </p:pic>
      <p:sp>
        <p:nvSpPr>
          <p:cNvPr id="408" name="Google Shape;408;p59"/>
          <p:cNvSpPr txBox="1"/>
          <p:nvPr/>
        </p:nvSpPr>
        <p:spPr>
          <a:xfrm>
            <a:off x="4617725" y="4618800"/>
            <a:ext cx="4260300" cy="5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Analytics Solutions Unified Method (ASUM)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Team Data Science Process (TDSP)</a:t>
            </a:r>
            <a:endParaRPr/>
          </a:p>
        </p:txBody>
      </p:sp>
      <p:sp>
        <p:nvSpPr>
          <p:cNvPr id="414" name="Google Shape;414;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process by Microsoft</a:t>
            </a:r>
            <a:endParaRPr/>
          </a:p>
        </p:txBody>
      </p:sp>
      <p:pic>
        <p:nvPicPr>
          <p:cNvPr id="415" name="Google Shape;415;p60"/>
          <p:cNvPicPr preferRelativeResize="0"/>
          <p:nvPr/>
        </p:nvPicPr>
        <p:blipFill>
          <a:blip r:embed="rId3">
            <a:alphaModFix/>
          </a:blip>
          <a:stretch>
            <a:fillRect/>
          </a:stretch>
        </p:blipFill>
        <p:spPr>
          <a:xfrm>
            <a:off x="3107075" y="1252625"/>
            <a:ext cx="4765329" cy="3554948"/>
          </a:xfrm>
          <a:prstGeom prst="rect">
            <a:avLst/>
          </a:prstGeom>
          <a:noFill/>
          <a:ln>
            <a:noFill/>
          </a:ln>
        </p:spPr>
      </p:pic>
      <p:sp>
        <p:nvSpPr>
          <p:cNvPr id="416" name="Google Shape;416;p60"/>
          <p:cNvSpPr txBox="1"/>
          <p:nvPr/>
        </p:nvSpPr>
        <p:spPr>
          <a:xfrm>
            <a:off x="0" y="4703625"/>
            <a:ext cx="9144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https://docs.microsoft.com/bs-cyrl-ba/azure/machine-learning/team-data-science-process/overview</a:t>
            </a:r>
            <a:r>
              <a:rPr lang="en"/>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IV. Estimating Model Performance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Arthur Samuel’s Checkers</a:t>
            </a:r>
            <a:endParaRPr/>
          </a:p>
        </p:txBody>
      </p:sp>
      <p:sp>
        <p:nvSpPr>
          <p:cNvPr id="81" name="Google Shape;81;p17"/>
          <p:cNvSpPr txBox="1"/>
          <p:nvPr>
            <p:ph idx="1" type="body"/>
          </p:nvPr>
        </p:nvSpPr>
        <p:spPr>
          <a:xfrm>
            <a:off x="311700" y="1152475"/>
            <a:ext cx="4866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300"/>
              <a:t>“Machine Learning: Field of study that gives computers the ability to learn without being explicitly programmed.”</a:t>
            </a:r>
            <a:endParaRPr sz="2300"/>
          </a:p>
          <a:p>
            <a:pPr indent="0" lvl="0" marL="0" rtl="0" algn="l">
              <a:lnSpc>
                <a:spcPct val="115000"/>
              </a:lnSpc>
              <a:spcBef>
                <a:spcPts val="1600"/>
              </a:spcBef>
              <a:spcAft>
                <a:spcPts val="0"/>
              </a:spcAft>
              <a:buClr>
                <a:schemeClr val="dk1"/>
              </a:buClr>
              <a:buSzPts val="1100"/>
              <a:buFont typeface="Arial"/>
              <a:buNone/>
            </a:pPr>
            <a:r>
              <a:rPr lang="en" sz="2300"/>
              <a:t>— Arthur Samuel (1959) </a:t>
            </a:r>
            <a:endParaRPr sz="2300"/>
          </a:p>
          <a:p>
            <a:pPr indent="0" lvl="0" marL="0" rtl="0" algn="l">
              <a:lnSpc>
                <a:spcPct val="115000"/>
              </a:lnSpc>
              <a:spcBef>
                <a:spcPts val="1600"/>
              </a:spcBef>
              <a:spcAft>
                <a:spcPts val="1600"/>
              </a:spcAft>
              <a:buSzPts val="1800"/>
              <a:buNone/>
            </a:pPr>
            <a:r>
              <a:t/>
            </a:r>
            <a:endParaRPr/>
          </a:p>
        </p:txBody>
      </p:sp>
      <p:pic>
        <p:nvPicPr>
          <p:cNvPr id="82" name="Google Shape;82;p17"/>
          <p:cNvPicPr preferRelativeResize="0"/>
          <p:nvPr/>
        </p:nvPicPr>
        <p:blipFill rotWithShape="1">
          <a:blip r:embed="rId3">
            <a:alphaModFix/>
          </a:blip>
          <a:srcRect b="0" l="0" r="0" t="0"/>
          <a:stretch/>
        </p:blipFill>
        <p:spPr>
          <a:xfrm>
            <a:off x="5727850" y="597350"/>
            <a:ext cx="3057550" cy="4088100"/>
          </a:xfrm>
          <a:prstGeom prst="rect">
            <a:avLst/>
          </a:prstGeom>
          <a:noFill/>
          <a:ln>
            <a:noFill/>
          </a:ln>
        </p:spPr>
      </p:pic>
      <p:sp>
        <p:nvSpPr>
          <p:cNvPr id="83" name="Google Shape;83;p17"/>
          <p:cNvSpPr txBox="1"/>
          <p:nvPr/>
        </p:nvSpPr>
        <p:spPr>
          <a:xfrm>
            <a:off x="504400" y="3790200"/>
            <a:ext cx="3790200" cy="8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02122"/>
                </a:solidFill>
                <a:highlight>
                  <a:srgbClr val="FFFFFF"/>
                </a:highlight>
              </a:rPr>
              <a:t>The Samuel Checkers-playing Program was </a:t>
            </a:r>
            <a:r>
              <a:rPr b="1" lang="en" sz="1050">
                <a:solidFill>
                  <a:srgbClr val="202122"/>
                </a:solidFill>
                <a:highlight>
                  <a:srgbClr val="FFFFFF"/>
                </a:highlight>
              </a:rPr>
              <a:t>among the world's first successful self-learning programs</a:t>
            </a:r>
            <a:r>
              <a:rPr lang="en" sz="1050">
                <a:solidFill>
                  <a:srgbClr val="202122"/>
                </a:solidFill>
                <a:highlight>
                  <a:srgbClr val="FFFFFF"/>
                </a:highlight>
              </a:rPr>
              <a:t>, and as such a very early demonstration of the fundamental concept of </a:t>
            </a:r>
            <a:r>
              <a:rPr lang="en" sz="1050">
                <a:solidFill>
                  <a:srgbClr val="0B0080"/>
                </a:solidFill>
                <a:highlight>
                  <a:srgbClr val="FFFFFF"/>
                </a:highlight>
                <a:uFill>
                  <a:noFill/>
                </a:uFill>
                <a:hlinkClick r:id="rId4">
                  <a:extLst>
                    <a:ext uri="{A12FA001-AC4F-418D-AE19-62706E023703}">
                      <ahyp:hlinkClr val="tx"/>
                    </a:ext>
                  </a:extLst>
                </a:hlinkClick>
              </a:rPr>
              <a:t>artificial intelligence</a:t>
            </a:r>
            <a:r>
              <a:rPr lang="en" sz="1050">
                <a:solidFill>
                  <a:srgbClr val="202122"/>
                </a:solidFill>
                <a:highlight>
                  <a:srgbClr val="FFFFFF"/>
                </a:highlight>
              </a:rPr>
              <a:t> (AI).</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Estimating Performance</a:t>
            </a:r>
            <a:endParaRPr/>
          </a:p>
        </p:txBody>
      </p:sp>
      <p:pic>
        <p:nvPicPr>
          <p:cNvPr id="427" name="Google Shape;427;p62"/>
          <p:cNvPicPr preferRelativeResize="0"/>
          <p:nvPr/>
        </p:nvPicPr>
        <p:blipFill rotWithShape="1">
          <a:blip r:embed="rId3">
            <a:alphaModFix/>
          </a:blip>
          <a:srcRect b="0" l="0" r="0" t="0"/>
          <a:stretch/>
        </p:blipFill>
        <p:spPr>
          <a:xfrm>
            <a:off x="311700" y="1152477"/>
            <a:ext cx="8520600" cy="2031329"/>
          </a:xfrm>
          <a:prstGeom prst="rect">
            <a:avLst/>
          </a:prstGeom>
          <a:noFill/>
          <a:ln>
            <a:noFill/>
          </a:ln>
        </p:spPr>
      </p:pic>
      <p:sp>
        <p:nvSpPr>
          <p:cNvPr id="428" name="Google Shape;428;p62"/>
          <p:cNvSpPr/>
          <p:nvPr/>
        </p:nvSpPr>
        <p:spPr>
          <a:xfrm rot="-5400000">
            <a:off x="3366450" y="334600"/>
            <a:ext cx="673800" cy="6505200"/>
          </a:xfrm>
          <a:prstGeom prst="leftBrace">
            <a:avLst>
              <a:gd fmla="val 8333"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2"/>
          <p:cNvSpPr txBox="1"/>
          <p:nvPr/>
        </p:nvSpPr>
        <p:spPr>
          <a:xfrm>
            <a:off x="3274000" y="4156550"/>
            <a:ext cx="2733000" cy="63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E.g. Choose best model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Hyper parameter optimization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Estimating Performance - Data is Abundant </a:t>
            </a:r>
            <a:endParaRPr/>
          </a:p>
        </p:txBody>
      </p:sp>
      <p:pic>
        <p:nvPicPr>
          <p:cNvPr id="435" name="Google Shape;435;p63"/>
          <p:cNvPicPr preferRelativeResize="0"/>
          <p:nvPr/>
        </p:nvPicPr>
        <p:blipFill rotWithShape="1">
          <a:blip r:embed="rId3">
            <a:alphaModFix/>
          </a:blip>
          <a:srcRect b="0" l="0" r="0" t="0"/>
          <a:stretch/>
        </p:blipFill>
        <p:spPr>
          <a:xfrm>
            <a:off x="90125" y="1680650"/>
            <a:ext cx="8839201" cy="178219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Cross Validation</a:t>
            </a:r>
            <a:endParaRPr/>
          </a:p>
        </p:txBody>
      </p:sp>
      <p:pic>
        <p:nvPicPr>
          <p:cNvPr id="441" name="Google Shape;441;p64"/>
          <p:cNvPicPr preferRelativeResize="0"/>
          <p:nvPr/>
        </p:nvPicPr>
        <p:blipFill rotWithShape="1">
          <a:blip r:embed="rId3">
            <a:alphaModFix/>
          </a:blip>
          <a:srcRect b="35398" l="0" r="0" t="0"/>
          <a:stretch/>
        </p:blipFill>
        <p:spPr>
          <a:xfrm>
            <a:off x="165975" y="1202300"/>
            <a:ext cx="8978025" cy="301611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V. Bias Variance Tradeoff</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Bias Variance Tradeoff - Regression</a:t>
            </a:r>
            <a:endParaRPr/>
          </a:p>
        </p:txBody>
      </p:sp>
      <p:sp>
        <p:nvSpPr>
          <p:cNvPr id="452" name="Google Shape;452;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53" name="Google Shape;453;p66"/>
          <p:cNvPicPr preferRelativeResize="0"/>
          <p:nvPr/>
        </p:nvPicPr>
        <p:blipFill rotWithShape="1">
          <a:blip r:embed="rId3">
            <a:alphaModFix/>
          </a:blip>
          <a:srcRect b="0" l="0" r="0" t="0"/>
          <a:stretch/>
        </p:blipFill>
        <p:spPr>
          <a:xfrm>
            <a:off x="231450" y="1194125"/>
            <a:ext cx="8600849" cy="3257463"/>
          </a:xfrm>
          <a:prstGeom prst="rect">
            <a:avLst/>
          </a:prstGeom>
          <a:noFill/>
          <a:ln>
            <a:noFill/>
          </a:ln>
        </p:spPr>
      </p:pic>
      <p:sp>
        <p:nvSpPr>
          <p:cNvPr id="454" name="Google Shape;454;p66"/>
          <p:cNvSpPr txBox="1"/>
          <p:nvPr/>
        </p:nvSpPr>
        <p:spPr>
          <a:xfrm>
            <a:off x="0" y="4602900"/>
            <a:ext cx="8878200" cy="54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sng" cap="none" strike="noStrike">
                <a:solidFill>
                  <a:schemeClr val="hlink"/>
                </a:solidFill>
                <a:latin typeface="Arial"/>
                <a:ea typeface="Arial"/>
                <a:cs typeface="Arial"/>
                <a:sym typeface="Arial"/>
                <a:hlinkClick r:id="rId4"/>
              </a:rPr>
              <a:t>https://www.quora.com/What-is-the-best-way-to-explain-the-bias-variance-trade-off-in-layman%E2%80%99s-terms</a:t>
            </a:r>
            <a:r>
              <a:rPr b="0" i="0" lang="en" sz="12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Bias Variance Tradeoff - Classification</a:t>
            </a:r>
            <a:endParaRPr/>
          </a:p>
        </p:txBody>
      </p:sp>
      <p:pic>
        <p:nvPicPr>
          <p:cNvPr id="460" name="Google Shape;460;p67"/>
          <p:cNvPicPr preferRelativeResize="0"/>
          <p:nvPr/>
        </p:nvPicPr>
        <p:blipFill rotWithShape="1">
          <a:blip r:embed="rId3">
            <a:alphaModFix/>
          </a:blip>
          <a:srcRect b="0" l="0" r="0" t="0"/>
          <a:stretch/>
        </p:blipFill>
        <p:spPr>
          <a:xfrm>
            <a:off x="155850" y="1573900"/>
            <a:ext cx="8832299" cy="304407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Total Error</a:t>
            </a:r>
            <a:endParaRPr/>
          </a:p>
        </p:txBody>
      </p:sp>
      <p:pic>
        <p:nvPicPr>
          <p:cNvPr id="466" name="Google Shape;466;p68"/>
          <p:cNvPicPr preferRelativeResize="0"/>
          <p:nvPr/>
        </p:nvPicPr>
        <p:blipFill rotWithShape="1">
          <a:blip r:embed="rId3">
            <a:alphaModFix/>
          </a:blip>
          <a:srcRect b="0" l="0" r="0" t="0"/>
          <a:stretch/>
        </p:blipFill>
        <p:spPr>
          <a:xfrm>
            <a:off x="135350" y="1478050"/>
            <a:ext cx="8831476" cy="3011225"/>
          </a:xfrm>
          <a:prstGeom prst="rect">
            <a:avLst/>
          </a:prstGeom>
          <a:noFill/>
          <a:ln>
            <a:noFill/>
          </a:ln>
        </p:spPr>
      </p:pic>
      <p:sp>
        <p:nvSpPr>
          <p:cNvPr id="467" name="Google Shape;467;p68"/>
          <p:cNvSpPr txBox="1"/>
          <p:nvPr/>
        </p:nvSpPr>
        <p:spPr>
          <a:xfrm>
            <a:off x="595625" y="4522375"/>
            <a:ext cx="8371200" cy="7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0000"/>
                </a:solidFill>
                <a:latin typeface="Arial"/>
                <a:ea typeface="Arial"/>
                <a:cs typeface="Arial"/>
                <a:sym typeface="Arial"/>
              </a:rPr>
              <a:t>Optional pencil and paper exercise: prove it in details</a:t>
            </a:r>
            <a:endParaRPr b="0" i="0" sz="2400" u="none" cap="none" strike="noStrike">
              <a:solidFill>
                <a:srgbClr val="FF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Bias Variance Tradeoff</a:t>
            </a:r>
            <a:endParaRPr/>
          </a:p>
        </p:txBody>
      </p:sp>
      <p:sp>
        <p:nvSpPr>
          <p:cNvPr id="473" name="Google Shape;473;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74" name="Google Shape;474;p69"/>
          <p:cNvPicPr preferRelativeResize="0"/>
          <p:nvPr/>
        </p:nvPicPr>
        <p:blipFill rotWithShape="1">
          <a:blip r:embed="rId3">
            <a:alphaModFix/>
          </a:blip>
          <a:srcRect b="0" l="0" r="0" t="0"/>
          <a:stretch/>
        </p:blipFill>
        <p:spPr>
          <a:xfrm>
            <a:off x="121237" y="1017725"/>
            <a:ext cx="5512163" cy="4125776"/>
          </a:xfrm>
          <a:prstGeom prst="rect">
            <a:avLst/>
          </a:prstGeom>
          <a:noFill/>
          <a:ln>
            <a:noFill/>
          </a:ln>
        </p:spPr>
      </p:pic>
      <p:pic>
        <p:nvPicPr>
          <p:cNvPr id="475" name="Google Shape;475;p69"/>
          <p:cNvPicPr preferRelativeResize="0"/>
          <p:nvPr/>
        </p:nvPicPr>
        <p:blipFill rotWithShape="1">
          <a:blip r:embed="rId4">
            <a:alphaModFix/>
          </a:blip>
          <a:srcRect b="0" l="0" r="0" t="0"/>
          <a:stretch/>
        </p:blipFill>
        <p:spPr>
          <a:xfrm>
            <a:off x="4745745" y="0"/>
            <a:ext cx="1486275" cy="1085050"/>
          </a:xfrm>
          <a:prstGeom prst="rect">
            <a:avLst/>
          </a:prstGeom>
          <a:noFill/>
          <a:ln>
            <a:noFill/>
          </a:ln>
        </p:spPr>
      </p:pic>
      <p:pic>
        <p:nvPicPr>
          <p:cNvPr id="476" name="Google Shape;476;p69"/>
          <p:cNvPicPr preferRelativeResize="0"/>
          <p:nvPr/>
        </p:nvPicPr>
        <p:blipFill rotWithShape="1">
          <a:blip r:embed="rId5">
            <a:alphaModFix/>
          </a:blip>
          <a:srcRect b="0" l="0" r="0" t="0"/>
          <a:stretch/>
        </p:blipFill>
        <p:spPr>
          <a:xfrm>
            <a:off x="5008750" y="1085050"/>
            <a:ext cx="4135248" cy="3878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Over and Underfitting </a:t>
            </a:r>
            <a:endParaRPr/>
          </a:p>
        </p:txBody>
      </p:sp>
      <p:pic>
        <p:nvPicPr>
          <p:cNvPr id="482" name="Google Shape;482;p70"/>
          <p:cNvPicPr preferRelativeResize="0"/>
          <p:nvPr/>
        </p:nvPicPr>
        <p:blipFill rotWithShape="1">
          <a:blip r:embed="rId3">
            <a:alphaModFix/>
          </a:blip>
          <a:srcRect b="0" l="0" r="0" t="0"/>
          <a:stretch/>
        </p:blipFill>
        <p:spPr>
          <a:xfrm>
            <a:off x="2304692" y="960300"/>
            <a:ext cx="6103458" cy="4183201"/>
          </a:xfrm>
          <a:prstGeom prst="rect">
            <a:avLst/>
          </a:prstGeom>
          <a:noFill/>
          <a:ln>
            <a:noFill/>
          </a:ln>
        </p:spPr>
      </p:pic>
      <p:sp>
        <p:nvSpPr>
          <p:cNvPr id="483" name="Google Shape;483;p70"/>
          <p:cNvSpPr txBox="1"/>
          <p:nvPr/>
        </p:nvSpPr>
        <p:spPr>
          <a:xfrm>
            <a:off x="0" y="4637100"/>
            <a:ext cx="4121100" cy="50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 </a:t>
            </a:r>
            <a:r>
              <a:rPr b="0" i="0" lang="en" sz="1100" u="sng" cap="none" strike="noStrike">
                <a:solidFill>
                  <a:schemeClr val="accent5"/>
                </a:solidFill>
                <a:latin typeface="Arial"/>
                <a:ea typeface="Arial"/>
                <a:cs typeface="Arial"/>
                <a:sym typeface="Arial"/>
                <a:hlinkClick r:id="rId4">
                  <a:extLst>
                    <a:ext uri="{A12FA001-AC4F-418D-AE19-62706E023703}">
                      <ahyp:hlinkClr val="tx"/>
                    </a:ext>
                  </a:extLst>
                </a:hlinkClick>
              </a:rPr>
              <a:t>https://gerardnico.com/wiki/data_mining/bias_trade-off</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Bias Variance Analysis - Learning Curve</a:t>
            </a:r>
            <a:endParaRPr/>
          </a:p>
        </p:txBody>
      </p:sp>
      <p:sp>
        <p:nvSpPr>
          <p:cNvPr id="489" name="Google Shape;489;p71"/>
          <p:cNvSpPr txBox="1"/>
          <p:nvPr/>
        </p:nvSpPr>
        <p:spPr>
          <a:xfrm>
            <a:off x="0" y="4801800"/>
            <a:ext cx="8603400" cy="341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3"/>
              </a:rPr>
              <a:t>https://medium.com/@aiii/machine-learning-diagnostics-b2256d78d51e</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490" name="Google Shape;490;p71"/>
          <p:cNvPicPr preferRelativeResize="0"/>
          <p:nvPr/>
        </p:nvPicPr>
        <p:blipFill rotWithShape="1">
          <a:blip r:embed="rId4">
            <a:alphaModFix/>
          </a:blip>
          <a:srcRect b="0" l="0" r="0" t="0"/>
          <a:stretch/>
        </p:blipFill>
        <p:spPr>
          <a:xfrm>
            <a:off x="1425873" y="1152476"/>
            <a:ext cx="5883318" cy="341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How is Machine Learning Relates to Programming</a:t>
            </a:r>
            <a:endParaRPr/>
          </a:p>
        </p:txBody>
      </p:sp>
      <p:pic>
        <p:nvPicPr>
          <p:cNvPr id="89" name="Google Shape;89;p18"/>
          <p:cNvPicPr preferRelativeResize="0"/>
          <p:nvPr/>
        </p:nvPicPr>
        <p:blipFill rotWithShape="1">
          <a:blip r:embed="rId3">
            <a:alphaModFix/>
          </a:blip>
          <a:srcRect b="0" l="0" r="0" t="0"/>
          <a:stretch/>
        </p:blipFill>
        <p:spPr>
          <a:xfrm>
            <a:off x="1767725" y="1163500"/>
            <a:ext cx="5608550" cy="3980000"/>
          </a:xfrm>
          <a:prstGeom prst="rect">
            <a:avLst/>
          </a:prstGeom>
          <a:noFill/>
          <a:ln>
            <a:noFill/>
          </a:ln>
        </p:spPr>
      </p:pic>
      <p:sp>
        <p:nvSpPr>
          <p:cNvPr id="90" name="Google Shape;90;p18"/>
          <p:cNvSpPr/>
          <p:nvPr/>
        </p:nvSpPr>
        <p:spPr>
          <a:xfrm>
            <a:off x="239700" y="3440650"/>
            <a:ext cx="1897500" cy="1288500"/>
          </a:xfrm>
          <a:prstGeom prst="wedgeEllipseCallout">
            <a:avLst>
              <a:gd fmla="val 55794" name="adj1"/>
              <a:gd fmla="val 43013"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True Mainly for Supervised Learning, see Next</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Bias Variance Analysis - Learning Curve</a:t>
            </a:r>
            <a:endParaRPr/>
          </a:p>
        </p:txBody>
      </p:sp>
      <p:sp>
        <p:nvSpPr>
          <p:cNvPr id="496" name="Google Shape;496;p72"/>
          <p:cNvSpPr txBox="1"/>
          <p:nvPr/>
        </p:nvSpPr>
        <p:spPr>
          <a:xfrm>
            <a:off x="0" y="4801800"/>
            <a:ext cx="8603400" cy="341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3"/>
              </a:rPr>
              <a:t>https://medium.com/@aiii/machine-learning-diagnostics-b2256d78d51e</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497" name="Google Shape;497;p72"/>
          <p:cNvPicPr preferRelativeResize="0"/>
          <p:nvPr/>
        </p:nvPicPr>
        <p:blipFill rotWithShape="1">
          <a:blip r:embed="rId4">
            <a:alphaModFix/>
          </a:blip>
          <a:srcRect b="0" l="0" r="0" t="0"/>
          <a:stretch/>
        </p:blipFill>
        <p:spPr>
          <a:xfrm>
            <a:off x="1631237" y="1251250"/>
            <a:ext cx="6063863" cy="33176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3"/>
          <p:cNvSpPr txBox="1"/>
          <p:nvPr>
            <p:ph type="title"/>
          </p:nvPr>
        </p:nvSpPr>
        <p:spPr>
          <a:xfrm>
            <a:off x="311700" y="55203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200"/>
              <a:t>Understanding deep learning requires rethinking generalization</a:t>
            </a:r>
            <a:br>
              <a:rPr lang="en" sz="2200"/>
            </a:br>
            <a:endParaRPr sz="2200"/>
          </a:p>
        </p:txBody>
      </p:sp>
      <p:sp>
        <p:nvSpPr>
          <p:cNvPr id="503" name="Google Shape;503;p73"/>
          <p:cNvSpPr txBox="1"/>
          <p:nvPr/>
        </p:nvSpPr>
        <p:spPr>
          <a:xfrm>
            <a:off x="0" y="4703625"/>
            <a:ext cx="3748500" cy="42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https://arxiv.org/abs/1611.03530</a:t>
            </a:r>
            <a:endParaRPr b="0" i="0" sz="1400" u="none" cap="none" strike="noStrike">
              <a:solidFill>
                <a:srgbClr val="000000"/>
              </a:solidFill>
              <a:latin typeface="Arial"/>
              <a:ea typeface="Arial"/>
              <a:cs typeface="Arial"/>
              <a:sym typeface="Arial"/>
            </a:endParaRPr>
          </a:p>
        </p:txBody>
      </p:sp>
      <p:pic>
        <p:nvPicPr>
          <p:cNvPr id="504" name="Google Shape;504;p73"/>
          <p:cNvPicPr preferRelativeResize="0"/>
          <p:nvPr/>
        </p:nvPicPr>
        <p:blipFill rotWithShape="1">
          <a:blip r:embed="rId3">
            <a:alphaModFix/>
          </a:blip>
          <a:srcRect b="0" l="0" r="0" t="0"/>
          <a:stretch/>
        </p:blipFill>
        <p:spPr>
          <a:xfrm>
            <a:off x="976500" y="1029650"/>
            <a:ext cx="7465251" cy="36620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VI. The Curse of Dimensionality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Hughes phenomenon (1968) (Peaking Paradox)</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800"/>
              <a:buNone/>
            </a:pPr>
            <a:r>
              <a:t/>
            </a:r>
            <a:endParaRPr/>
          </a:p>
        </p:txBody>
      </p:sp>
      <p:pic>
        <p:nvPicPr>
          <p:cNvPr id="515" name="Google Shape;515;p75"/>
          <p:cNvPicPr preferRelativeResize="0"/>
          <p:nvPr/>
        </p:nvPicPr>
        <p:blipFill rotWithShape="1">
          <a:blip r:embed="rId3">
            <a:alphaModFix/>
          </a:blip>
          <a:srcRect b="47889" l="0" r="0" t="0"/>
          <a:stretch/>
        </p:blipFill>
        <p:spPr>
          <a:xfrm>
            <a:off x="311700" y="1231603"/>
            <a:ext cx="3295820" cy="3416399"/>
          </a:xfrm>
          <a:prstGeom prst="rect">
            <a:avLst/>
          </a:prstGeom>
          <a:noFill/>
          <a:ln>
            <a:noFill/>
          </a:ln>
        </p:spPr>
      </p:pic>
      <p:pic>
        <p:nvPicPr>
          <p:cNvPr id="516" name="Google Shape;516;p75"/>
          <p:cNvPicPr preferRelativeResize="0"/>
          <p:nvPr/>
        </p:nvPicPr>
        <p:blipFill rotWithShape="1">
          <a:blip r:embed="rId3">
            <a:alphaModFix/>
          </a:blip>
          <a:srcRect b="0" l="-5887" r="0" t="49364"/>
          <a:stretch/>
        </p:blipFill>
        <p:spPr>
          <a:xfrm>
            <a:off x="4349075" y="953925"/>
            <a:ext cx="3591578" cy="3416399"/>
          </a:xfrm>
          <a:prstGeom prst="rect">
            <a:avLst/>
          </a:prstGeom>
          <a:noFill/>
          <a:ln>
            <a:noFill/>
          </a:ln>
        </p:spPr>
      </p:pic>
      <p:sp>
        <p:nvSpPr>
          <p:cNvPr id="517" name="Google Shape;517;p75"/>
          <p:cNvSpPr txBox="1"/>
          <p:nvPr/>
        </p:nvSpPr>
        <p:spPr>
          <a:xfrm>
            <a:off x="311700" y="4568875"/>
            <a:ext cx="8371800" cy="341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22222"/>
                </a:solidFill>
                <a:highlight>
                  <a:srgbClr val="FFFFFF"/>
                </a:highlight>
                <a:latin typeface="Arial"/>
                <a:ea typeface="Arial"/>
                <a:cs typeface="Arial"/>
                <a:sym typeface="Arial"/>
              </a:rPr>
              <a:t>http://37steps.com/2322/hughes-phenomenon/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6"/>
          <p:cNvSpPr txBox="1"/>
          <p:nvPr>
            <p:ph type="title"/>
          </p:nvPr>
        </p:nvSpPr>
        <p:spPr>
          <a:xfrm>
            <a:off x="311700" y="52284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Why Nearest Neighbours Fails in High Dimensions?</a:t>
            </a:r>
            <a:endParaRPr/>
          </a:p>
        </p:txBody>
      </p:sp>
      <p:pic>
        <p:nvPicPr>
          <p:cNvPr id="523" name="Google Shape;523;p76"/>
          <p:cNvPicPr preferRelativeResize="0"/>
          <p:nvPr/>
        </p:nvPicPr>
        <p:blipFill rotWithShape="1">
          <a:blip r:embed="rId3">
            <a:alphaModFix/>
          </a:blip>
          <a:srcRect b="0" l="0" r="0" t="0"/>
          <a:stretch/>
        </p:blipFill>
        <p:spPr>
          <a:xfrm>
            <a:off x="534625" y="1245140"/>
            <a:ext cx="7660774" cy="3321334"/>
          </a:xfrm>
          <a:prstGeom prst="rect">
            <a:avLst/>
          </a:prstGeom>
          <a:noFill/>
          <a:ln>
            <a:noFill/>
          </a:ln>
        </p:spPr>
      </p:pic>
      <p:sp>
        <p:nvSpPr>
          <p:cNvPr id="524" name="Google Shape;524;p76"/>
          <p:cNvSpPr txBox="1"/>
          <p:nvPr/>
        </p:nvSpPr>
        <p:spPr>
          <a:xfrm>
            <a:off x="0" y="4703625"/>
            <a:ext cx="6804300" cy="42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Kevin Murphy's book: Machine Learning - A probabilistic Perspective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Cube vs. Sphere</a:t>
            </a:r>
            <a:endParaRPr/>
          </a:p>
        </p:txBody>
      </p:sp>
      <p:pic>
        <p:nvPicPr>
          <p:cNvPr id="530" name="Google Shape;530;p77"/>
          <p:cNvPicPr preferRelativeResize="0"/>
          <p:nvPr/>
        </p:nvPicPr>
        <p:blipFill rotWithShape="1">
          <a:blip r:embed="rId3">
            <a:alphaModFix/>
          </a:blip>
          <a:srcRect b="0" l="0" r="0" t="0"/>
          <a:stretch/>
        </p:blipFill>
        <p:spPr>
          <a:xfrm>
            <a:off x="652700" y="1152475"/>
            <a:ext cx="3230450" cy="3230450"/>
          </a:xfrm>
          <a:prstGeom prst="rect">
            <a:avLst/>
          </a:prstGeom>
          <a:noFill/>
          <a:ln>
            <a:noFill/>
          </a:ln>
        </p:spPr>
      </p:pic>
      <p:pic>
        <p:nvPicPr>
          <p:cNvPr id="531" name="Google Shape;531;p77"/>
          <p:cNvPicPr preferRelativeResize="0"/>
          <p:nvPr/>
        </p:nvPicPr>
        <p:blipFill rotWithShape="1">
          <a:blip r:embed="rId4">
            <a:alphaModFix/>
          </a:blip>
          <a:srcRect b="0" l="0" r="0" t="0"/>
          <a:stretch/>
        </p:blipFill>
        <p:spPr>
          <a:xfrm>
            <a:off x="4431432" y="1068057"/>
            <a:ext cx="3682425" cy="35852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High Dimensional Data is Spiky</a:t>
            </a:r>
            <a:endParaRPr/>
          </a:p>
        </p:txBody>
      </p:sp>
      <p:pic>
        <p:nvPicPr>
          <p:cNvPr id="537" name="Google Shape;537;p78"/>
          <p:cNvPicPr preferRelativeResize="0"/>
          <p:nvPr/>
        </p:nvPicPr>
        <p:blipFill rotWithShape="1">
          <a:blip r:embed="rId3">
            <a:alphaModFix/>
          </a:blip>
          <a:srcRect b="0" l="0" r="0" t="0"/>
          <a:stretch/>
        </p:blipFill>
        <p:spPr>
          <a:xfrm>
            <a:off x="311700" y="1920025"/>
            <a:ext cx="8668149" cy="29672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Beyer et. al. Theorem</a:t>
            </a:r>
            <a:endParaRPr/>
          </a:p>
        </p:txBody>
      </p:sp>
      <p:sp>
        <p:nvSpPr>
          <p:cNvPr id="543" name="Google Shape;543;p79"/>
          <p:cNvSpPr txBox="1"/>
          <p:nvPr>
            <p:ph idx="1" type="body"/>
          </p:nvPr>
        </p:nvSpPr>
        <p:spPr>
          <a:xfrm>
            <a:off x="311700" y="1152475"/>
            <a:ext cx="41502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The difference between the maximum and minimum distances to a given query point does not increase as fast as the nearest distance to any point in high dimensional space. </a:t>
            </a:r>
            <a:endParaRPr/>
          </a:p>
          <a:p>
            <a:pPr indent="0" lvl="0" marL="0" rtl="0" algn="l">
              <a:lnSpc>
                <a:spcPct val="115000"/>
              </a:lnSpc>
              <a:spcBef>
                <a:spcPts val="1600"/>
              </a:spcBef>
              <a:spcAft>
                <a:spcPts val="1600"/>
              </a:spcAft>
              <a:buSzPts val="1800"/>
              <a:buNone/>
            </a:pPr>
            <a:r>
              <a:rPr lang="en"/>
              <a:t>This makes a proximity query meaningless and unstable because there is poor discrimination between the nearest and furthest neighbor.</a:t>
            </a:r>
            <a:endParaRPr/>
          </a:p>
        </p:txBody>
      </p:sp>
      <p:pic>
        <p:nvPicPr>
          <p:cNvPr id="544" name="Google Shape;544;p79"/>
          <p:cNvPicPr preferRelativeResize="0"/>
          <p:nvPr/>
        </p:nvPicPr>
        <p:blipFill rotWithShape="1">
          <a:blip r:embed="rId3">
            <a:alphaModFix/>
          </a:blip>
          <a:srcRect b="0" l="0" r="0" t="0"/>
          <a:stretch/>
        </p:blipFill>
        <p:spPr>
          <a:xfrm>
            <a:off x="4572000" y="1017725"/>
            <a:ext cx="4150300" cy="38866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Curse of Dimensionality </a:t>
            </a:r>
            <a:endParaRPr/>
          </a:p>
        </p:txBody>
      </p:sp>
      <p:pic>
        <p:nvPicPr>
          <p:cNvPr id="550" name="Google Shape;550;p80"/>
          <p:cNvPicPr preferRelativeResize="0"/>
          <p:nvPr/>
        </p:nvPicPr>
        <p:blipFill rotWithShape="1">
          <a:blip r:embed="rId3">
            <a:alphaModFix/>
          </a:blip>
          <a:srcRect b="0" l="0" r="0" t="7028"/>
          <a:stretch/>
        </p:blipFill>
        <p:spPr>
          <a:xfrm>
            <a:off x="1061787" y="1088400"/>
            <a:ext cx="7020425" cy="3795775"/>
          </a:xfrm>
          <a:prstGeom prst="rect">
            <a:avLst/>
          </a:prstGeom>
          <a:noFill/>
          <a:ln>
            <a:noFill/>
          </a:ln>
        </p:spPr>
      </p:pic>
      <p:sp>
        <p:nvSpPr>
          <p:cNvPr id="551" name="Google Shape;551;p80"/>
          <p:cNvSpPr txBox="1"/>
          <p:nvPr/>
        </p:nvSpPr>
        <p:spPr>
          <a:xfrm>
            <a:off x="0" y="4856700"/>
            <a:ext cx="4792500" cy="2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See home exercise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Curse in Action (Linear vs. KNN)</a:t>
            </a:r>
            <a:endParaRPr/>
          </a:p>
        </p:txBody>
      </p:sp>
      <p:sp>
        <p:nvSpPr>
          <p:cNvPr id="557" name="Google Shape;557;p81"/>
          <p:cNvSpPr txBox="1"/>
          <p:nvPr>
            <p:ph idx="1" type="body"/>
          </p:nvPr>
        </p:nvSpPr>
        <p:spPr>
          <a:xfrm>
            <a:off x="311700" y="1152475"/>
            <a:ext cx="2184000" cy="3867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Setup: </a:t>
            </a:r>
            <a:br>
              <a:rPr lang="en" sz="1700"/>
            </a:br>
            <a:r>
              <a:rPr lang="en" sz="1700"/>
              <a:t>one dimension is non linear, the others are linear.</a:t>
            </a:r>
            <a:endParaRPr sz="1700"/>
          </a:p>
          <a:p>
            <a:pPr indent="-336550" lvl="0" marL="457200" rtl="0" algn="l">
              <a:lnSpc>
                <a:spcPct val="115000"/>
              </a:lnSpc>
              <a:spcBef>
                <a:spcPts val="0"/>
              </a:spcBef>
              <a:spcAft>
                <a:spcPts val="0"/>
              </a:spcAft>
              <a:buSzPts val="1700"/>
              <a:buChar char="●"/>
            </a:pPr>
            <a:r>
              <a:rPr lang="en" sz="1700"/>
              <a:t>In low dim, KNN beats linear</a:t>
            </a:r>
            <a:endParaRPr sz="1700"/>
          </a:p>
          <a:p>
            <a:pPr indent="-336550" lvl="0" marL="457200" rtl="0" algn="l">
              <a:lnSpc>
                <a:spcPct val="115000"/>
              </a:lnSpc>
              <a:spcBef>
                <a:spcPts val="0"/>
              </a:spcBef>
              <a:spcAft>
                <a:spcPts val="0"/>
              </a:spcAft>
              <a:buSzPts val="1700"/>
              <a:buChar char="●"/>
            </a:pPr>
            <a:r>
              <a:rPr lang="en" sz="1700"/>
              <a:t>As p increases KNN becomes useless</a:t>
            </a:r>
            <a:endParaRPr sz="1700"/>
          </a:p>
        </p:txBody>
      </p:sp>
      <p:pic>
        <p:nvPicPr>
          <p:cNvPr id="558" name="Google Shape;558;p81"/>
          <p:cNvPicPr preferRelativeResize="0"/>
          <p:nvPr/>
        </p:nvPicPr>
        <p:blipFill rotWithShape="1">
          <a:blip r:embed="rId3">
            <a:alphaModFix/>
          </a:blip>
          <a:srcRect b="0" l="0" r="0" t="0"/>
          <a:stretch/>
        </p:blipFill>
        <p:spPr>
          <a:xfrm>
            <a:off x="2410453" y="1152475"/>
            <a:ext cx="6532827" cy="3818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Agriculture Metaphor of ML</a:t>
            </a:r>
            <a:endParaRPr/>
          </a:p>
        </p:txBody>
      </p:sp>
      <p:sp>
        <p:nvSpPr>
          <p:cNvPr id="96" name="Google Shape;96;p19"/>
          <p:cNvSpPr txBox="1"/>
          <p:nvPr>
            <p:ph idx="1" type="body"/>
          </p:nvPr>
        </p:nvSpPr>
        <p:spPr>
          <a:xfrm>
            <a:off x="311700" y="1152475"/>
            <a:ext cx="82692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“Machine learning is like farming or gardening. Seeds is the algorithms, nutrients is the data, the gardner is you and plants is the programs.”</a:t>
            </a:r>
            <a:br>
              <a:rPr lang="en"/>
            </a:br>
            <a:r>
              <a:rPr lang="en" sz="900" u="sng">
                <a:solidFill>
                  <a:schemeClr val="hlink"/>
                </a:solidFill>
                <a:hlinkClick r:id="rId3"/>
              </a:rPr>
              <a:t>A Study on Machine Learning: Overviews and Applications International conference on Recent Trends in Artificial Intelligence, IOT, Smart Cities &amp; Applications (ICAISC-2020)</a:t>
            </a:r>
            <a:r>
              <a:rPr lang="en" sz="900"/>
              <a:t> </a:t>
            </a:r>
            <a:endParaRPr sz="900"/>
          </a:p>
        </p:txBody>
      </p:sp>
      <p:pic>
        <p:nvPicPr>
          <p:cNvPr id="97" name="Google Shape;97;p19"/>
          <p:cNvPicPr preferRelativeResize="0"/>
          <p:nvPr/>
        </p:nvPicPr>
        <p:blipFill rotWithShape="1">
          <a:blip r:embed="rId4">
            <a:alphaModFix/>
          </a:blip>
          <a:srcRect b="0" l="0" r="0" t="0"/>
          <a:stretch/>
        </p:blipFill>
        <p:spPr>
          <a:xfrm>
            <a:off x="1213450" y="2804747"/>
            <a:ext cx="5848176" cy="18643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8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VII. Primer on Statistical Learning Theory</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7" name="Shape 567"/>
        <p:cNvGrpSpPr/>
        <p:nvPr/>
      </p:nvGrpSpPr>
      <p:grpSpPr>
        <a:xfrm>
          <a:off x="0" y="0"/>
          <a:ext cx="0" cy="0"/>
          <a:chOff x="0" y="0"/>
          <a:chExt cx="0" cy="0"/>
        </a:xfrm>
      </p:grpSpPr>
      <p:sp>
        <p:nvSpPr>
          <p:cNvPr id="568" name="Google Shape;568;p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PAC</a:t>
            </a:r>
            <a:endParaRPr/>
          </a:p>
        </p:txBody>
      </p:sp>
      <p:pic>
        <p:nvPicPr>
          <p:cNvPr id="569" name="Google Shape;569;p83"/>
          <p:cNvPicPr preferRelativeResize="0"/>
          <p:nvPr/>
        </p:nvPicPr>
        <p:blipFill rotWithShape="1">
          <a:blip r:embed="rId3">
            <a:alphaModFix/>
          </a:blip>
          <a:srcRect b="0" l="0" r="0" t="0"/>
          <a:stretch/>
        </p:blipFill>
        <p:spPr>
          <a:xfrm>
            <a:off x="0" y="1126093"/>
            <a:ext cx="9143998" cy="378881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Terminology - data and hypotheses</a:t>
            </a:r>
            <a:endParaRPr/>
          </a:p>
        </p:txBody>
      </p:sp>
      <p:sp>
        <p:nvSpPr>
          <p:cNvPr id="575" name="Google Shape;575;p8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SzPts val="2600"/>
              <a:buChar char="●"/>
            </a:pPr>
            <a:r>
              <a:rPr b="1" lang="en" sz="2600"/>
              <a:t>Domain X</a:t>
            </a:r>
            <a:r>
              <a:rPr lang="en" sz="2600"/>
              <a:t>: descriptions (input)</a:t>
            </a:r>
            <a:endParaRPr sz="2600"/>
          </a:p>
          <a:p>
            <a:pPr indent="-393700" lvl="0" marL="457200" rtl="0" algn="l">
              <a:lnSpc>
                <a:spcPct val="115000"/>
              </a:lnSpc>
              <a:spcBef>
                <a:spcPts val="0"/>
              </a:spcBef>
              <a:spcAft>
                <a:spcPts val="0"/>
              </a:spcAft>
              <a:buSzPts val="2600"/>
              <a:buChar char="●"/>
            </a:pPr>
            <a:r>
              <a:rPr b="1" lang="en" sz="2600"/>
              <a:t>Domain Y</a:t>
            </a:r>
            <a:r>
              <a:rPr lang="en" sz="2600"/>
              <a:t>: predictions (labels/outcome)</a:t>
            </a:r>
            <a:endParaRPr sz="2600"/>
          </a:p>
          <a:p>
            <a:pPr indent="-393700" lvl="0" marL="457200" rtl="0" algn="l">
              <a:lnSpc>
                <a:spcPct val="115000"/>
              </a:lnSpc>
              <a:spcBef>
                <a:spcPts val="0"/>
              </a:spcBef>
              <a:spcAft>
                <a:spcPts val="0"/>
              </a:spcAft>
              <a:buSzPts val="2600"/>
              <a:buChar char="●"/>
            </a:pPr>
            <a:r>
              <a:rPr b="1" lang="en" sz="2600"/>
              <a:t>H</a:t>
            </a:r>
            <a:r>
              <a:rPr lang="en" sz="2600"/>
              <a:t>: hypothesis space; the set of all possible hypotheses</a:t>
            </a:r>
            <a:endParaRPr sz="2600"/>
          </a:p>
          <a:p>
            <a:pPr indent="-393700" lvl="0" marL="457200" rtl="0" algn="l">
              <a:lnSpc>
                <a:spcPct val="115000"/>
              </a:lnSpc>
              <a:spcBef>
                <a:spcPts val="0"/>
              </a:spcBef>
              <a:spcAft>
                <a:spcPts val="0"/>
              </a:spcAft>
              <a:buSzPts val="2600"/>
              <a:buChar char="●"/>
            </a:pPr>
            <a:r>
              <a:rPr b="1" lang="en" sz="2600"/>
              <a:t>h</a:t>
            </a:r>
            <a:r>
              <a:rPr lang="en" sz="2600"/>
              <a:t>: a target hypothesis</a:t>
            </a:r>
            <a:endParaRPr sz="2600"/>
          </a:p>
          <a:p>
            <a:pPr indent="-393700" lvl="0" marL="457200" rtl="0" algn="l">
              <a:lnSpc>
                <a:spcPct val="115000"/>
              </a:lnSpc>
              <a:spcBef>
                <a:spcPts val="0"/>
              </a:spcBef>
              <a:spcAft>
                <a:spcPts val="0"/>
              </a:spcAft>
              <a:buSzPts val="2600"/>
              <a:buChar char="●"/>
            </a:pPr>
            <a:r>
              <a:rPr b="1" lang="en" sz="2600"/>
              <a:t>f</a:t>
            </a:r>
            <a:r>
              <a:rPr lang="en" sz="2600"/>
              <a:t>: best possible hypothesis, not necessarily in H (the true unknown model)</a:t>
            </a:r>
            <a:endParaRPr sz="26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Terminology - risk (error rate)</a:t>
            </a:r>
            <a:endParaRPr/>
          </a:p>
        </p:txBody>
      </p:sp>
      <p:pic>
        <p:nvPicPr>
          <p:cNvPr id="581" name="Google Shape;581;p85"/>
          <p:cNvPicPr preferRelativeResize="0"/>
          <p:nvPr/>
        </p:nvPicPr>
        <p:blipFill rotWithShape="1">
          <a:blip r:embed="rId3">
            <a:alphaModFix/>
          </a:blip>
          <a:srcRect b="0" l="0" r="0" t="0"/>
          <a:stretch/>
        </p:blipFill>
        <p:spPr>
          <a:xfrm>
            <a:off x="0" y="1211050"/>
            <a:ext cx="9144002" cy="3932449"/>
          </a:xfrm>
          <a:prstGeom prst="rect">
            <a:avLst/>
          </a:prstGeom>
          <a:noFill/>
          <a:ln>
            <a:noFill/>
          </a:ln>
        </p:spPr>
      </p:pic>
      <p:sp>
        <p:nvSpPr>
          <p:cNvPr id="582" name="Google Shape;582;p85"/>
          <p:cNvSpPr txBox="1"/>
          <p:nvPr/>
        </p:nvSpPr>
        <p:spPr>
          <a:xfrm>
            <a:off x="5376475" y="214625"/>
            <a:ext cx="2035200" cy="803100"/>
          </a:xfrm>
          <a:prstGeom prst="rect">
            <a:avLst/>
          </a:prstGeom>
          <a:solidFill>
            <a:srgbClr val="A64D7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h := f</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H := F</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l := some loss function</a:t>
            </a:r>
            <a:endParaRPr b="0" i="0" sz="1400" u="none" cap="none" strike="noStrike">
              <a:solidFill>
                <a:srgbClr val="FFFFFF"/>
              </a:solidFill>
              <a:latin typeface="Arial"/>
              <a:ea typeface="Arial"/>
              <a:cs typeface="Arial"/>
              <a:sym typeface="Arial"/>
            </a:endParaRPr>
          </a:p>
        </p:txBody>
      </p:sp>
      <p:sp>
        <p:nvSpPr>
          <p:cNvPr id="583" name="Google Shape;583;p85"/>
          <p:cNvSpPr txBox="1"/>
          <p:nvPr/>
        </p:nvSpPr>
        <p:spPr>
          <a:xfrm>
            <a:off x="2685625" y="1803075"/>
            <a:ext cx="1328700" cy="370200"/>
          </a:xfrm>
          <a:prstGeom prst="rect">
            <a:avLst/>
          </a:prstGeom>
          <a:solidFill>
            <a:srgbClr val="FF00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UNKNOWN!</a:t>
            </a:r>
            <a:endParaRPr b="0" i="0" sz="1400" u="none" cap="none" strike="noStrike">
              <a:solidFill>
                <a:srgbClr val="FFFFFF"/>
              </a:solidFill>
              <a:latin typeface="Arial"/>
              <a:ea typeface="Arial"/>
              <a:cs typeface="Arial"/>
              <a:sym typeface="Arial"/>
            </a:endParaRPr>
          </a:p>
        </p:txBody>
      </p:sp>
      <p:sp>
        <p:nvSpPr>
          <p:cNvPr id="584" name="Google Shape;584;p85"/>
          <p:cNvSpPr txBox="1"/>
          <p:nvPr/>
        </p:nvSpPr>
        <p:spPr>
          <a:xfrm>
            <a:off x="2685625" y="3103750"/>
            <a:ext cx="1328700" cy="370200"/>
          </a:xfrm>
          <a:prstGeom prst="rect">
            <a:avLst/>
          </a:prstGeom>
          <a:solidFill>
            <a:srgbClr val="6AA84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OBSERVED</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Terminology - risk (error rate) </a:t>
            </a:r>
            <a:r>
              <a:rPr b="1" lang="en"/>
              <a:t>examples</a:t>
            </a:r>
            <a:endParaRPr b="1"/>
          </a:p>
        </p:txBody>
      </p:sp>
      <p:sp>
        <p:nvSpPr>
          <p:cNvPr id="590" name="Google Shape;590;p8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a:t>True risk (generalization error):</a:t>
            </a:r>
            <a:r>
              <a:rPr lang="en"/>
              <a:t> what is the risk of using an hypothesis</a:t>
            </a:r>
            <a:endParaRPr/>
          </a:p>
          <a:p>
            <a:pPr indent="0" lvl="0" marL="0" rtl="0" algn="l">
              <a:lnSpc>
                <a:spcPct val="115000"/>
              </a:lnSpc>
              <a:spcBef>
                <a:spcPts val="1600"/>
              </a:spcBef>
              <a:spcAft>
                <a:spcPts val="0"/>
              </a:spcAft>
              <a:buSzPts val="1800"/>
              <a:buNone/>
            </a:pPr>
            <a:r>
              <a:rPr lang="en"/>
              <a:t>Classification</a:t>
            </a:r>
            <a:endParaRPr/>
          </a:p>
          <a:p>
            <a:pPr indent="0" lvl="0" marL="0" rtl="0" algn="l">
              <a:lnSpc>
                <a:spcPct val="115000"/>
              </a:lnSpc>
              <a:spcBef>
                <a:spcPts val="1600"/>
              </a:spcBef>
              <a:spcAft>
                <a:spcPts val="0"/>
              </a:spcAft>
              <a:buSzPts val="1800"/>
              <a:buNone/>
            </a:pPr>
            <a:r>
              <a:rPr lang="en"/>
              <a:t>Regression</a:t>
            </a:r>
            <a:endParaRPr/>
          </a:p>
          <a:p>
            <a:pPr indent="0" lvl="0" marL="0" rtl="0" algn="l">
              <a:lnSpc>
                <a:spcPct val="115000"/>
              </a:lnSpc>
              <a:spcBef>
                <a:spcPts val="1600"/>
              </a:spcBef>
              <a:spcAft>
                <a:spcPts val="0"/>
              </a:spcAft>
              <a:buSzPts val="1800"/>
              <a:buNone/>
            </a:pPr>
            <a:r>
              <a:t/>
            </a:r>
            <a:endParaRPr b="1"/>
          </a:p>
          <a:p>
            <a:pPr indent="0" lvl="0" marL="0" rtl="0" algn="l">
              <a:lnSpc>
                <a:spcPct val="115000"/>
              </a:lnSpc>
              <a:spcBef>
                <a:spcPts val="1600"/>
              </a:spcBef>
              <a:spcAft>
                <a:spcPts val="0"/>
              </a:spcAft>
              <a:buSzPts val="1800"/>
              <a:buNone/>
            </a:pPr>
            <a:r>
              <a:rPr b="1" lang="en"/>
              <a:t>Empirical risk (training error): </a:t>
            </a:r>
            <a:r>
              <a:rPr lang="en"/>
              <a:t>what is the performance on the sample set</a:t>
            </a:r>
            <a:endParaRPr/>
          </a:p>
          <a:p>
            <a:pPr indent="0" lvl="0" marL="0" rtl="0" algn="l">
              <a:lnSpc>
                <a:spcPct val="115000"/>
              </a:lnSpc>
              <a:spcBef>
                <a:spcPts val="1600"/>
              </a:spcBef>
              <a:spcAft>
                <a:spcPts val="0"/>
              </a:spcAft>
              <a:buSzPts val="1800"/>
              <a:buNone/>
            </a:pPr>
            <a:r>
              <a:rPr lang="en"/>
              <a:t>Classification</a:t>
            </a:r>
            <a:endParaRPr/>
          </a:p>
          <a:p>
            <a:pPr indent="0" lvl="0" marL="0" rtl="0" algn="l">
              <a:lnSpc>
                <a:spcPct val="115000"/>
              </a:lnSpc>
              <a:spcBef>
                <a:spcPts val="1600"/>
              </a:spcBef>
              <a:spcAft>
                <a:spcPts val="1600"/>
              </a:spcAft>
              <a:buSzPts val="1800"/>
              <a:buNone/>
            </a:pPr>
            <a:r>
              <a:rPr lang="en"/>
              <a:t>Regression</a:t>
            </a:r>
            <a:endParaRPr/>
          </a:p>
        </p:txBody>
      </p:sp>
      <p:pic>
        <p:nvPicPr>
          <p:cNvPr id="591" name="Google Shape;591;p86"/>
          <p:cNvPicPr preferRelativeResize="0"/>
          <p:nvPr/>
        </p:nvPicPr>
        <p:blipFill rotWithShape="1">
          <a:blip r:embed="rId3">
            <a:alphaModFix/>
          </a:blip>
          <a:srcRect b="0" l="0" r="0" t="0"/>
          <a:stretch/>
        </p:blipFill>
        <p:spPr>
          <a:xfrm>
            <a:off x="2040025" y="1689575"/>
            <a:ext cx="1603875" cy="434950"/>
          </a:xfrm>
          <a:prstGeom prst="rect">
            <a:avLst/>
          </a:prstGeom>
          <a:noFill/>
          <a:ln>
            <a:noFill/>
          </a:ln>
        </p:spPr>
      </p:pic>
      <p:pic>
        <p:nvPicPr>
          <p:cNvPr id="592" name="Google Shape;592;p86"/>
          <p:cNvPicPr preferRelativeResize="0"/>
          <p:nvPr/>
        </p:nvPicPr>
        <p:blipFill rotWithShape="1">
          <a:blip r:embed="rId4">
            <a:alphaModFix/>
          </a:blip>
          <a:srcRect b="0" l="0" r="0" t="0"/>
          <a:stretch/>
        </p:blipFill>
        <p:spPr>
          <a:xfrm>
            <a:off x="2031077" y="2268300"/>
            <a:ext cx="1870224" cy="434950"/>
          </a:xfrm>
          <a:prstGeom prst="rect">
            <a:avLst/>
          </a:prstGeom>
          <a:noFill/>
          <a:ln>
            <a:noFill/>
          </a:ln>
        </p:spPr>
      </p:pic>
      <p:pic>
        <p:nvPicPr>
          <p:cNvPr id="593" name="Google Shape;593;p86"/>
          <p:cNvPicPr preferRelativeResize="0"/>
          <p:nvPr/>
        </p:nvPicPr>
        <p:blipFill rotWithShape="1">
          <a:blip r:embed="rId5">
            <a:alphaModFix/>
          </a:blip>
          <a:srcRect b="0" l="0" r="0" t="0"/>
          <a:stretch/>
        </p:blipFill>
        <p:spPr>
          <a:xfrm>
            <a:off x="2031075" y="4343500"/>
            <a:ext cx="2376039" cy="470500"/>
          </a:xfrm>
          <a:prstGeom prst="rect">
            <a:avLst/>
          </a:prstGeom>
          <a:noFill/>
          <a:ln>
            <a:noFill/>
          </a:ln>
        </p:spPr>
      </p:pic>
      <p:pic>
        <p:nvPicPr>
          <p:cNvPr id="594" name="Google Shape;594;p86"/>
          <p:cNvPicPr preferRelativeResize="0"/>
          <p:nvPr/>
        </p:nvPicPr>
        <p:blipFill rotWithShape="1">
          <a:blip r:embed="rId6">
            <a:alphaModFix/>
          </a:blip>
          <a:srcRect b="0" l="0" r="0" t="0"/>
          <a:stretch/>
        </p:blipFill>
        <p:spPr>
          <a:xfrm>
            <a:off x="2040025" y="3670010"/>
            <a:ext cx="1870225" cy="47049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Behavior of True Risk</a:t>
            </a:r>
            <a:endParaRPr/>
          </a:p>
        </p:txBody>
      </p:sp>
      <p:sp>
        <p:nvSpPr>
          <p:cNvPr id="600" name="Google Shape;600;p87"/>
          <p:cNvSpPr/>
          <p:nvPr/>
        </p:nvSpPr>
        <p:spPr>
          <a:xfrm>
            <a:off x="1104025" y="1031350"/>
            <a:ext cx="3608100" cy="361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87"/>
          <p:cNvSpPr txBox="1"/>
          <p:nvPr/>
        </p:nvSpPr>
        <p:spPr>
          <a:xfrm>
            <a:off x="1670500" y="1367938"/>
            <a:ext cx="682500" cy="86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Arial"/>
                <a:ea typeface="Arial"/>
                <a:cs typeface="Arial"/>
                <a:sym typeface="Arial"/>
              </a:rPr>
              <a:t>H</a:t>
            </a:r>
            <a:endParaRPr b="0" i="0" sz="3600" u="none" cap="none" strike="noStrike">
              <a:solidFill>
                <a:srgbClr val="000000"/>
              </a:solidFill>
              <a:latin typeface="Arial"/>
              <a:ea typeface="Arial"/>
              <a:cs typeface="Arial"/>
              <a:sym typeface="Arial"/>
            </a:endParaRPr>
          </a:p>
        </p:txBody>
      </p:sp>
      <p:pic>
        <p:nvPicPr>
          <p:cNvPr id="602" name="Google Shape;602;p87"/>
          <p:cNvPicPr preferRelativeResize="0"/>
          <p:nvPr/>
        </p:nvPicPr>
        <p:blipFill rotWithShape="1">
          <a:blip r:embed="rId3">
            <a:alphaModFix/>
          </a:blip>
          <a:srcRect b="0" l="0" r="0" t="0"/>
          <a:stretch/>
        </p:blipFill>
        <p:spPr>
          <a:xfrm>
            <a:off x="1862450" y="3721338"/>
            <a:ext cx="2172600" cy="414600"/>
          </a:xfrm>
          <a:prstGeom prst="rect">
            <a:avLst/>
          </a:prstGeom>
          <a:noFill/>
          <a:ln>
            <a:noFill/>
          </a:ln>
        </p:spPr>
      </p:pic>
      <p:pic>
        <p:nvPicPr>
          <p:cNvPr id="603" name="Google Shape;603;p87"/>
          <p:cNvPicPr preferRelativeResize="0"/>
          <p:nvPr/>
        </p:nvPicPr>
        <p:blipFill rotWithShape="1">
          <a:blip r:embed="rId4">
            <a:alphaModFix/>
          </a:blip>
          <a:srcRect b="0" l="0" r="0" t="0"/>
          <a:stretch/>
        </p:blipFill>
        <p:spPr>
          <a:xfrm>
            <a:off x="3204697" y="2111866"/>
            <a:ext cx="682464" cy="339113"/>
          </a:xfrm>
          <a:prstGeom prst="rect">
            <a:avLst/>
          </a:prstGeom>
          <a:noFill/>
          <a:ln>
            <a:noFill/>
          </a:ln>
        </p:spPr>
      </p:pic>
      <p:pic>
        <p:nvPicPr>
          <p:cNvPr id="604" name="Google Shape;604;p87"/>
          <p:cNvPicPr preferRelativeResize="0"/>
          <p:nvPr/>
        </p:nvPicPr>
        <p:blipFill rotWithShape="1">
          <a:blip r:embed="rId5">
            <a:alphaModFix/>
          </a:blip>
          <a:srcRect b="0" l="0" r="0" t="0"/>
          <a:stretch/>
        </p:blipFill>
        <p:spPr>
          <a:xfrm>
            <a:off x="7037884" y="3610300"/>
            <a:ext cx="1301315" cy="339100"/>
          </a:xfrm>
          <a:prstGeom prst="rect">
            <a:avLst/>
          </a:prstGeom>
          <a:noFill/>
          <a:ln>
            <a:noFill/>
          </a:ln>
        </p:spPr>
      </p:pic>
      <p:cxnSp>
        <p:nvCxnSpPr>
          <p:cNvPr id="605" name="Google Shape;605;p87"/>
          <p:cNvCxnSpPr>
            <a:stCxn id="606" idx="5"/>
            <a:endCxn id="607" idx="1"/>
          </p:cNvCxnSpPr>
          <p:nvPr/>
        </p:nvCxnSpPr>
        <p:spPr>
          <a:xfrm>
            <a:off x="2950939" y="2631889"/>
            <a:ext cx="278700" cy="859500"/>
          </a:xfrm>
          <a:prstGeom prst="straightConnector1">
            <a:avLst/>
          </a:prstGeom>
          <a:noFill/>
          <a:ln cap="flat" cmpd="sng" w="38100">
            <a:solidFill>
              <a:schemeClr val="accent5"/>
            </a:solidFill>
            <a:prstDash val="solid"/>
            <a:round/>
            <a:headEnd len="sm" w="sm" type="none"/>
            <a:tailEnd len="sm" w="sm" type="none"/>
          </a:ln>
        </p:spPr>
      </p:cxnSp>
      <p:cxnSp>
        <p:nvCxnSpPr>
          <p:cNvPr id="608" name="Google Shape;608;p87"/>
          <p:cNvCxnSpPr>
            <a:stCxn id="607" idx="2"/>
            <a:endCxn id="609" idx="2"/>
          </p:cNvCxnSpPr>
          <p:nvPr/>
        </p:nvCxnSpPr>
        <p:spPr>
          <a:xfrm>
            <a:off x="3204700" y="3551525"/>
            <a:ext cx="3537000" cy="170100"/>
          </a:xfrm>
          <a:prstGeom prst="straightConnector1">
            <a:avLst/>
          </a:prstGeom>
          <a:noFill/>
          <a:ln cap="flat" cmpd="sng" w="38100">
            <a:solidFill>
              <a:srgbClr val="A64D79"/>
            </a:solidFill>
            <a:prstDash val="solid"/>
            <a:round/>
            <a:headEnd len="sm" w="sm" type="none"/>
            <a:tailEnd len="sm" w="sm" type="none"/>
          </a:ln>
        </p:spPr>
      </p:cxnSp>
      <p:cxnSp>
        <p:nvCxnSpPr>
          <p:cNvPr id="610" name="Google Shape;610;p87"/>
          <p:cNvCxnSpPr>
            <a:stCxn id="606" idx="6"/>
            <a:endCxn id="609" idx="1"/>
          </p:cNvCxnSpPr>
          <p:nvPr/>
        </p:nvCxnSpPr>
        <p:spPr>
          <a:xfrm>
            <a:off x="2975850" y="2571750"/>
            <a:ext cx="3790500" cy="1089600"/>
          </a:xfrm>
          <a:prstGeom prst="straightConnector1">
            <a:avLst/>
          </a:prstGeom>
          <a:noFill/>
          <a:ln cap="flat" cmpd="sng" w="38100">
            <a:solidFill>
              <a:schemeClr val="accent1"/>
            </a:solidFill>
            <a:prstDash val="solid"/>
            <a:round/>
            <a:headEnd len="sm" w="sm" type="none"/>
            <a:tailEnd len="sm" w="sm" type="none"/>
          </a:ln>
        </p:spPr>
      </p:cxnSp>
      <p:sp>
        <p:nvSpPr>
          <p:cNvPr id="606" name="Google Shape;606;p87"/>
          <p:cNvSpPr/>
          <p:nvPr/>
        </p:nvSpPr>
        <p:spPr>
          <a:xfrm>
            <a:off x="2805750" y="2486700"/>
            <a:ext cx="170100" cy="1701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87"/>
          <p:cNvSpPr/>
          <p:nvPr/>
        </p:nvSpPr>
        <p:spPr>
          <a:xfrm>
            <a:off x="3204700" y="3466475"/>
            <a:ext cx="170100" cy="1701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87"/>
          <p:cNvSpPr/>
          <p:nvPr/>
        </p:nvSpPr>
        <p:spPr>
          <a:xfrm>
            <a:off x="6741550" y="3636575"/>
            <a:ext cx="170100" cy="1701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87"/>
          <p:cNvSpPr txBox="1"/>
          <p:nvPr/>
        </p:nvSpPr>
        <p:spPr>
          <a:xfrm>
            <a:off x="4426500" y="3754400"/>
            <a:ext cx="2456100" cy="80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A64D79"/>
                </a:solidFill>
                <a:latin typeface="Arial"/>
                <a:ea typeface="Arial"/>
                <a:cs typeface="Arial"/>
                <a:sym typeface="Arial"/>
              </a:rPr>
              <a:t>Approximation error (bias)</a:t>
            </a:r>
            <a:endParaRPr b="1" i="0" sz="1800" u="none" cap="none" strike="noStrike">
              <a:solidFill>
                <a:srgbClr val="A64D79"/>
              </a:solidFill>
              <a:latin typeface="Arial"/>
              <a:ea typeface="Arial"/>
              <a:cs typeface="Arial"/>
              <a:sym typeface="Arial"/>
            </a:endParaRPr>
          </a:p>
        </p:txBody>
      </p:sp>
      <p:sp>
        <p:nvSpPr>
          <p:cNvPr id="612" name="Google Shape;612;p87"/>
          <p:cNvSpPr txBox="1"/>
          <p:nvPr/>
        </p:nvSpPr>
        <p:spPr>
          <a:xfrm>
            <a:off x="4950550" y="2686700"/>
            <a:ext cx="3052800" cy="59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1"/>
                </a:solidFill>
                <a:latin typeface="Arial"/>
                <a:ea typeface="Arial"/>
                <a:cs typeface="Arial"/>
                <a:sym typeface="Arial"/>
              </a:rPr>
              <a:t>Excess (true) risk</a:t>
            </a:r>
            <a:endParaRPr b="1" i="0" sz="2400" u="none" cap="none" strike="noStrike">
              <a:solidFill>
                <a:schemeClr val="accent1"/>
              </a:solidFill>
              <a:latin typeface="Arial"/>
              <a:ea typeface="Arial"/>
              <a:cs typeface="Arial"/>
              <a:sym typeface="Arial"/>
            </a:endParaRPr>
          </a:p>
        </p:txBody>
      </p:sp>
      <p:sp>
        <p:nvSpPr>
          <p:cNvPr id="613" name="Google Shape;613;p87"/>
          <p:cNvSpPr txBox="1"/>
          <p:nvPr/>
        </p:nvSpPr>
        <p:spPr>
          <a:xfrm>
            <a:off x="1134875" y="2776250"/>
            <a:ext cx="2652600" cy="80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accent5"/>
                </a:solidFill>
                <a:latin typeface="Arial"/>
                <a:ea typeface="Arial"/>
                <a:cs typeface="Arial"/>
                <a:sym typeface="Arial"/>
              </a:rPr>
              <a:t>Estimation error (variance)</a:t>
            </a:r>
            <a:endParaRPr b="1" i="0" sz="1800" u="none" cap="none" strike="noStrike">
              <a:solidFill>
                <a:schemeClr val="accent5"/>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Finding the best hypothesis in H</a:t>
            </a:r>
            <a:endParaRPr/>
          </a:p>
        </p:txBody>
      </p:sp>
      <p:sp>
        <p:nvSpPr>
          <p:cNvPr id="619" name="Google Shape;619;p8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Goal: minimizing the generalization error</a:t>
            </a:r>
            <a:endParaRPr/>
          </a:p>
          <a:p>
            <a:pPr indent="0" lvl="0" marL="0" rtl="0" algn="l">
              <a:lnSpc>
                <a:spcPct val="115000"/>
              </a:lnSpc>
              <a:spcBef>
                <a:spcPts val="1600"/>
              </a:spcBef>
              <a:spcAft>
                <a:spcPts val="0"/>
              </a:spcAft>
              <a:buSzPts val="1800"/>
              <a:buNone/>
            </a:pPr>
            <a:r>
              <a:rPr lang="en"/>
              <a:t>Intuition:</a:t>
            </a:r>
            <a:endParaRPr/>
          </a:p>
          <a:p>
            <a:pPr indent="-342900" lvl="0" marL="457200" rtl="0" algn="l">
              <a:lnSpc>
                <a:spcPct val="115000"/>
              </a:lnSpc>
              <a:spcBef>
                <a:spcPts val="1600"/>
              </a:spcBef>
              <a:spcAft>
                <a:spcPts val="0"/>
              </a:spcAft>
              <a:buSzPts val="1800"/>
              <a:buChar char="●"/>
            </a:pPr>
            <a:r>
              <a:rPr lang="en"/>
              <a:t>Larger hypothesis space → better we can fit (reducing the approximation error, reducing bias)</a:t>
            </a:r>
            <a:endParaRPr/>
          </a:p>
          <a:p>
            <a:pPr indent="-342900" lvl="0" marL="457200" rtl="0" algn="l">
              <a:lnSpc>
                <a:spcPct val="115000"/>
              </a:lnSpc>
              <a:spcBef>
                <a:spcPts val="0"/>
              </a:spcBef>
              <a:spcAft>
                <a:spcPts val="0"/>
              </a:spcAft>
              <a:buSzPts val="1800"/>
              <a:buChar char="●"/>
            </a:pPr>
            <a:r>
              <a:rPr lang="en"/>
              <a:t>Larger sample set → better we can generalize (reducing the estimation error, reducing variance)</a:t>
            </a:r>
            <a:endParaRPr/>
          </a:p>
          <a:p>
            <a:pPr indent="-342900" lvl="0" marL="457200" rtl="0" algn="l">
              <a:lnSpc>
                <a:spcPct val="115000"/>
              </a:lnSpc>
              <a:spcBef>
                <a:spcPts val="0"/>
              </a:spcBef>
              <a:spcAft>
                <a:spcPts val="0"/>
              </a:spcAft>
              <a:buSzPts val="1800"/>
              <a:buChar char="●"/>
            </a:pPr>
            <a:r>
              <a:rPr lang="en"/>
              <a:t>The bigger the hypothesis space is → we would need a bigger sample set to work with</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Simple Model - Realizable case, Finite H</a:t>
            </a:r>
            <a:endParaRPr/>
          </a:p>
        </p:txBody>
      </p:sp>
      <p:sp>
        <p:nvSpPr>
          <p:cNvPr id="625" name="Google Shape;625;p8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Assume the sample data is </a:t>
            </a:r>
            <a:r>
              <a:rPr b="1" lang="en"/>
              <a:t>independently identically distributed (i.i.d.)</a:t>
            </a:r>
            <a:r>
              <a:rPr lang="en"/>
              <a:t> - each </a:t>
            </a:r>
            <a:r>
              <a:rPr i="1" lang="en"/>
              <a:t>x</a:t>
            </a:r>
            <a:r>
              <a:rPr lang="en"/>
              <a:t> is sampled independently according to some distribution</a:t>
            </a:r>
            <a:endParaRPr/>
          </a:p>
          <a:p>
            <a:pPr indent="0" lvl="0" marL="0" rtl="0" algn="l">
              <a:lnSpc>
                <a:spcPct val="115000"/>
              </a:lnSpc>
              <a:spcBef>
                <a:spcPts val="1600"/>
              </a:spcBef>
              <a:spcAft>
                <a:spcPts val="0"/>
              </a:spcAft>
              <a:buSzPts val="1800"/>
              <a:buNone/>
            </a:pPr>
            <a:r>
              <a:rPr lang="en"/>
              <a:t>Assume </a:t>
            </a:r>
            <a:r>
              <a:rPr b="1" lang="en"/>
              <a:t>realizability </a:t>
            </a:r>
            <a:r>
              <a:rPr lang="en"/>
              <a:t>- given </a:t>
            </a:r>
            <a:r>
              <a:rPr i="1" lang="en"/>
              <a:t>x</a:t>
            </a:r>
            <a:r>
              <a:rPr lang="en"/>
              <a:t>, the label </a:t>
            </a:r>
            <a:r>
              <a:rPr i="1" lang="en"/>
              <a:t>y</a:t>
            </a:r>
            <a:r>
              <a:rPr lang="en"/>
              <a:t> is equal to some function </a:t>
            </a:r>
            <a:r>
              <a:rPr i="1" lang="en"/>
              <a:t>f</a:t>
            </a:r>
            <a:r>
              <a:rPr lang="en"/>
              <a:t>(x), and, </a:t>
            </a:r>
            <a:r>
              <a:rPr i="1" lang="en"/>
              <a:t>f</a:t>
            </a:r>
            <a:r>
              <a:rPr lang="en"/>
              <a:t> is in our hypothesis class</a:t>
            </a:r>
            <a:endParaRPr/>
          </a:p>
          <a:p>
            <a:pPr indent="0" lvl="0" marL="0" rtl="0" algn="l">
              <a:lnSpc>
                <a:spcPct val="115000"/>
              </a:lnSpc>
              <a:spcBef>
                <a:spcPts val="1600"/>
              </a:spcBef>
              <a:spcAft>
                <a:spcPts val="1600"/>
              </a:spcAft>
              <a:buSzPts val="1800"/>
              <a:buNone/>
            </a:pPr>
            <a:r>
              <a:rPr lang="en"/>
              <a:t>Assume </a:t>
            </a:r>
            <a:r>
              <a:rPr b="1" lang="en"/>
              <a:t>H is finite</a:t>
            </a:r>
            <a:r>
              <a:rPr lang="en"/>
              <a:t> in size (e.g., all functions from </a:t>
            </a:r>
            <a:r>
              <a:rPr i="1" lang="en"/>
              <a:t>x</a:t>
            </a:r>
            <a:r>
              <a:rPr lang="en"/>
              <a:t> to </a:t>
            </a:r>
            <a:r>
              <a:rPr i="1" lang="en"/>
              <a:t>y</a:t>
            </a:r>
            <a:r>
              <a:rPr lang="en"/>
              <a:t> that can be implemented using a Python program of length at most </a:t>
            </a:r>
            <a:r>
              <a:rPr i="1" lang="en"/>
              <a:t>b</a:t>
            </a:r>
            <a:r>
              <a:rPr lang="en"/>
              <a: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Simple Model - Realizable case, Finite H</a:t>
            </a:r>
            <a:endParaRPr/>
          </a:p>
        </p:txBody>
      </p:sp>
      <p:sp>
        <p:nvSpPr>
          <p:cNvPr id="631" name="Google Shape;631;p9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a:solidFill>
                  <a:schemeClr val="accent5"/>
                </a:solidFill>
              </a:rPr>
              <a:t>Claim:</a:t>
            </a:r>
            <a:r>
              <a:rPr lang="en"/>
              <a:t> even in this case we can never hope to find </a:t>
            </a:r>
            <a:r>
              <a:rPr i="1" lang="en"/>
              <a:t>h</a:t>
            </a:r>
            <a:r>
              <a:rPr lang="en"/>
              <a:t> with zero risk, since there is always a chance (no matter how small) that we won’t see a certain unique sample in our sample set, and we won’t know how to label it</a:t>
            </a:r>
            <a:endParaRPr/>
          </a:p>
          <a:p>
            <a:pPr indent="0" lvl="0" marL="0" rtl="0" algn="l">
              <a:lnSpc>
                <a:spcPct val="115000"/>
              </a:lnSpc>
              <a:spcBef>
                <a:spcPts val="1600"/>
              </a:spcBef>
              <a:spcAft>
                <a:spcPts val="1600"/>
              </a:spcAft>
              <a:buSzPts val="1800"/>
              <a:buNone/>
            </a:pPr>
            <a:r>
              <a:rPr b="1" lang="en"/>
              <a:t>We would be happy if we can somehow ensure that with high probability the hypothesis we found has low error</a:t>
            </a:r>
            <a:endParaRPr b="1"/>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Empirical Risk Minimization (ERM)</a:t>
            </a:r>
            <a:endParaRPr/>
          </a:p>
        </p:txBody>
      </p:sp>
      <p:sp>
        <p:nvSpPr>
          <p:cNvPr id="637" name="Google Shape;637;p9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Given hypothesis class H and a sample set</a:t>
            </a:r>
            <a:endParaRPr/>
          </a:p>
          <a:p>
            <a:pPr indent="0" lvl="0" marL="0" rtl="0" algn="l">
              <a:lnSpc>
                <a:spcPct val="115000"/>
              </a:lnSpc>
              <a:spcBef>
                <a:spcPts val="1600"/>
              </a:spcBef>
              <a:spcAft>
                <a:spcPts val="0"/>
              </a:spcAft>
              <a:buSzPts val="1800"/>
              <a:buNone/>
            </a:pPr>
            <a:r>
              <a:rPr lang="en"/>
              <a:t>Output any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rPr lang="en"/>
              <a:t>What would the empirical risk be?</a:t>
            </a:r>
            <a:endParaRPr/>
          </a:p>
          <a:p>
            <a:pPr indent="0" lvl="0" marL="0" rtl="0" algn="l">
              <a:lnSpc>
                <a:spcPct val="115000"/>
              </a:lnSpc>
              <a:spcBef>
                <a:spcPts val="1600"/>
              </a:spcBef>
              <a:spcAft>
                <a:spcPts val="1600"/>
              </a:spcAft>
              <a:buSzPts val="1800"/>
              <a:buNone/>
            </a:pPr>
            <a:r>
              <a:t/>
            </a:r>
            <a:endParaRPr/>
          </a:p>
        </p:txBody>
      </p:sp>
      <p:pic>
        <p:nvPicPr>
          <p:cNvPr id="638" name="Google Shape;638;p91"/>
          <p:cNvPicPr preferRelativeResize="0"/>
          <p:nvPr/>
        </p:nvPicPr>
        <p:blipFill rotWithShape="1">
          <a:blip r:embed="rId3">
            <a:alphaModFix/>
          </a:blip>
          <a:srcRect b="0" l="0" r="0" t="0"/>
          <a:stretch/>
        </p:blipFill>
        <p:spPr>
          <a:xfrm>
            <a:off x="4852000" y="1297575"/>
            <a:ext cx="2286767" cy="269825"/>
          </a:xfrm>
          <a:prstGeom prst="rect">
            <a:avLst/>
          </a:prstGeom>
          <a:noFill/>
          <a:ln>
            <a:noFill/>
          </a:ln>
        </p:spPr>
      </p:pic>
      <p:pic>
        <p:nvPicPr>
          <p:cNvPr id="639" name="Google Shape;639;p91"/>
          <p:cNvPicPr preferRelativeResize="0"/>
          <p:nvPr/>
        </p:nvPicPr>
        <p:blipFill rotWithShape="1">
          <a:blip r:embed="rId4">
            <a:alphaModFix/>
          </a:blip>
          <a:srcRect b="0" l="0" r="0" t="0"/>
          <a:stretch/>
        </p:blipFill>
        <p:spPr>
          <a:xfrm>
            <a:off x="1640950" y="1818600"/>
            <a:ext cx="2340732" cy="269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PTE View on ML</a:t>
            </a:r>
            <a:endParaRPr/>
          </a:p>
        </p:txBody>
      </p:sp>
      <p:sp>
        <p:nvSpPr>
          <p:cNvPr id="103" name="Google Shape;103;p20"/>
          <p:cNvSpPr txBox="1"/>
          <p:nvPr>
            <p:ph idx="1" type="body"/>
          </p:nvPr>
        </p:nvSpPr>
        <p:spPr>
          <a:xfrm>
            <a:off x="311700" y="1152475"/>
            <a:ext cx="52143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Machine Learning is the study of algorithms that</a:t>
            </a:r>
            <a:endParaRPr/>
          </a:p>
          <a:p>
            <a:pPr indent="-342900" lvl="0" marL="457200" rtl="0" algn="l">
              <a:lnSpc>
                <a:spcPct val="100000"/>
              </a:lnSpc>
              <a:spcBef>
                <a:spcPts val="1600"/>
              </a:spcBef>
              <a:spcAft>
                <a:spcPts val="0"/>
              </a:spcAft>
              <a:buSzPts val="1800"/>
              <a:buChar char="●"/>
            </a:pPr>
            <a:r>
              <a:rPr lang="en"/>
              <a:t>improve their </a:t>
            </a:r>
            <a:r>
              <a:rPr b="1" lang="en">
                <a:solidFill>
                  <a:srgbClr val="FF9900"/>
                </a:solidFill>
              </a:rPr>
              <a:t>performance </a:t>
            </a:r>
            <a:r>
              <a:rPr lang="en"/>
              <a:t>(P)</a:t>
            </a:r>
            <a:endParaRPr/>
          </a:p>
          <a:p>
            <a:pPr indent="-342900" lvl="0" marL="457200" rtl="0" algn="l">
              <a:lnSpc>
                <a:spcPct val="100000"/>
              </a:lnSpc>
              <a:spcBef>
                <a:spcPts val="0"/>
              </a:spcBef>
              <a:spcAft>
                <a:spcPts val="0"/>
              </a:spcAft>
              <a:buSzPts val="1800"/>
              <a:buChar char="●"/>
            </a:pPr>
            <a:r>
              <a:rPr lang="en"/>
              <a:t>at some </a:t>
            </a:r>
            <a:r>
              <a:rPr b="1" lang="en">
                <a:solidFill>
                  <a:srgbClr val="FF9900"/>
                </a:solidFill>
              </a:rPr>
              <a:t>task </a:t>
            </a:r>
            <a:r>
              <a:rPr lang="en"/>
              <a:t>(T)  </a:t>
            </a:r>
            <a:endParaRPr/>
          </a:p>
          <a:p>
            <a:pPr indent="-342900" lvl="0" marL="457200" rtl="0" algn="l">
              <a:lnSpc>
                <a:spcPct val="100000"/>
              </a:lnSpc>
              <a:spcBef>
                <a:spcPts val="0"/>
              </a:spcBef>
              <a:spcAft>
                <a:spcPts val="0"/>
              </a:spcAft>
              <a:buSzPts val="1800"/>
              <a:buChar char="●"/>
            </a:pPr>
            <a:r>
              <a:rPr lang="en"/>
              <a:t>with </a:t>
            </a:r>
            <a:r>
              <a:rPr b="1" lang="en">
                <a:solidFill>
                  <a:srgbClr val="FF9900"/>
                </a:solidFill>
              </a:rPr>
              <a:t>experience </a:t>
            </a:r>
            <a:r>
              <a:rPr lang="en"/>
              <a:t>(E).</a:t>
            </a:r>
            <a:endParaRPr/>
          </a:p>
          <a:p>
            <a:pPr indent="0" lvl="0" marL="0" rtl="0" algn="l">
              <a:lnSpc>
                <a:spcPct val="100000"/>
              </a:lnSpc>
              <a:spcBef>
                <a:spcPts val="1600"/>
              </a:spcBef>
              <a:spcAft>
                <a:spcPts val="0"/>
              </a:spcAft>
              <a:buSzPts val="1800"/>
              <a:buNone/>
            </a:pPr>
            <a:r>
              <a:rPr lang="en"/>
              <a:t>A well-defined learning task is given by &lt;P, T, E&gt;.</a:t>
            </a:r>
            <a:endParaRPr/>
          </a:p>
          <a:p>
            <a:pPr indent="0" lvl="0" marL="0" rtl="0" algn="l">
              <a:lnSpc>
                <a:spcPct val="100000"/>
              </a:lnSpc>
              <a:spcBef>
                <a:spcPts val="1600"/>
              </a:spcBef>
              <a:spcAft>
                <a:spcPts val="0"/>
              </a:spcAft>
              <a:buSzPts val="1800"/>
              <a:buNone/>
            </a:pPr>
            <a:r>
              <a:rPr lang="en"/>
              <a:t>e.g., predict house pricing (T), according to last year’s data (E), minimizing the square error (P).</a:t>
            </a:r>
            <a:endParaRPr/>
          </a:p>
          <a:p>
            <a:pPr indent="0" lvl="0" marL="0" rtl="0" algn="l">
              <a:lnSpc>
                <a:spcPct val="100000"/>
              </a:lnSpc>
              <a:spcBef>
                <a:spcPts val="1600"/>
              </a:spcBef>
              <a:spcAft>
                <a:spcPts val="0"/>
              </a:spcAft>
              <a:buClr>
                <a:schemeClr val="dk1"/>
              </a:buClr>
              <a:buSzPts val="1100"/>
              <a:buFont typeface="Arial"/>
              <a:buNone/>
            </a:pPr>
            <a:r>
              <a:t/>
            </a:r>
            <a:endParaRPr/>
          </a:p>
          <a:p>
            <a:pPr indent="0" lvl="0" marL="0" rtl="0" algn="l">
              <a:lnSpc>
                <a:spcPct val="100000"/>
              </a:lnSpc>
              <a:spcBef>
                <a:spcPts val="1600"/>
              </a:spcBef>
              <a:spcAft>
                <a:spcPts val="1600"/>
              </a:spcAft>
              <a:buSzPts val="1800"/>
              <a:buNone/>
            </a:pPr>
            <a:r>
              <a:rPr lang="en" sz="1100" u="sng">
                <a:solidFill>
                  <a:schemeClr val="hlink"/>
                </a:solidFill>
                <a:hlinkClick r:id="rId3"/>
              </a:rPr>
              <a:t>https://courses.cs.washington.edu/courses/cse473/04au/lectures/14-ml-intro.pdf</a:t>
            </a:r>
            <a:r>
              <a:rPr lang="en" sz="1100"/>
              <a:t> </a:t>
            </a:r>
            <a:endParaRPr sz="1100"/>
          </a:p>
        </p:txBody>
      </p:sp>
      <p:grpSp>
        <p:nvGrpSpPr>
          <p:cNvPr id="104" name="Google Shape;104;p20"/>
          <p:cNvGrpSpPr/>
          <p:nvPr/>
        </p:nvGrpSpPr>
        <p:grpSpPr>
          <a:xfrm>
            <a:off x="5035469" y="458100"/>
            <a:ext cx="4641576" cy="4227290"/>
            <a:chOff x="5190567" y="1095020"/>
            <a:chExt cx="4022859" cy="3795035"/>
          </a:xfrm>
        </p:grpSpPr>
        <p:sp>
          <p:nvSpPr>
            <p:cNvPr id="105" name="Google Shape;105;p20"/>
            <p:cNvSpPr/>
            <p:nvPr/>
          </p:nvSpPr>
          <p:spPr>
            <a:xfrm rot="-3279996">
              <a:off x="6700873" y="2630095"/>
              <a:ext cx="1027089" cy="1025172"/>
            </a:xfrm>
            <a:prstGeom prst="ellipse">
              <a:avLst/>
            </a:prstGeom>
            <a:solidFill>
              <a:srgbClr val="A1C3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nvGrpSpPr>
            <p:cNvPr id="106" name="Google Shape;106;p20"/>
            <p:cNvGrpSpPr/>
            <p:nvPr/>
          </p:nvGrpSpPr>
          <p:grpSpPr>
            <a:xfrm>
              <a:off x="6917371" y="2330208"/>
              <a:ext cx="2296056" cy="2559847"/>
              <a:chOff x="4184863" y="1520198"/>
              <a:chExt cx="2958454" cy="3298348"/>
            </a:xfrm>
          </p:grpSpPr>
          <p:sp>
            <p:nvSpPr>
              <p:cNvPr id="107" name="Google Shape;107;p20"/>
              <p:cNvSpPr/>
              <p:nvPr/>
            </p:nvSpPr>
            <p:spPr>
              <a:xfrm rot="-3280088">
                <a:off x="4136321" y="2563569"/>
                <a:ext cx="3184127" cy="1211606"/>
              </a:xfrm>
              <a:custGeom>
                <a:rect b="b" l="l" r="r" t="t"/>
                <a:pathLst>
                  <a:path extrusionOk="0" h="187" w="492">
                    <a:moveTo>
                      <a:pt x="457" y="0"/>
                    </a:moveTo>
                    <a:cubicBezTo>
                      <a:pt x="416" y="91"/>
                      <a:pt x="325" y="155"/>
                      <a:pt x="218" y="155"/>
                    </a:cubicBezTo>
                    <a:cubicBezTo>
                      <a:pt x="137" y="155"/>
                      <a:pt x="64" y="118"/>
                      <a:pt x="17" y="60"/>
                    </a:cubicBezTo>
                    <a:cubicBezTo>
                      <a:pt x="11" y="70"/>
                      <a:pt x="5" y="80"/>
                      <a:pt x="0" y="90"/>
                    </a:cubicBezTo>
                    <a:cubicBezTo>
                      <a:pt x="54" y="150"/>
                      <a:pt x="132" y="187"/>
                      <a:pt x="218" y="187"/>
                    </a:cubicBezTo>
                    <a:cubicBezTo>
                      <a:pt x="343" y="187"/>
                      <a:pt x="449" y="109"/>
                      <a:pt x="492" y="0"/>
                    </a:cubicBezTo>
                    <a:cubicBezTo>
                      <a:pt x="480" y="0"/>
                      <a:pt x="468" y="1"/>
                      <a:pt x="457" y="0"/>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08" name="Google Shape;108;p20"/>
              <p:cNvSpPr/>
              <p:nvPr/>
            </p:nvSpPr>
            <p:spPr>
              <a:xfrm rot="-3280088">
                <a:off x="4100923" y="2460157"/>
                <a:ext cx="2729637" cy="1205146"/>
              </a:xfrm>
              <a:custGeom>
                <a:rect b="b" l="l" r="r" t="t"/>
                <a:pathLst>
                  <a:path extrusionOk="0" h="194" w="440">
                    <a:moveTo>
                      <a:pt x="262" y="39"/>
                    </a:moveTo>
                    <a:cubicBezTo>
                      <a:pt x="206" y="71"/>
                      <a:pt x="134" y="53"/>
                      <a:pt x="100" y="0"/>
                    </a:cubicBezTo>
                    <a:cubicBezTo>
                      <a:pt x="57" y="25"/>
                      <a:pt x="24" y="60"/>
                      <a:pt x="0" y="99"/>
                    </a:cubicBezTo>
                    <a:cubicBezTo>
                      <a:pt x="47" y="157"/>
                      <a:pt x="120" y="194"/>
                      <a:pt x="201" y="194"/>
                    </a:cubicBezTo>
                    <a:cubicBezTo>
                      <a:pt x="308" y="194"/>
                      <a:pt x="399" y="130"/>
                      <a:pt x="440" y="39"/>
                    </a:cubicBezTo>
                    <a:cubicBezTo>
                      <a:pt x="393" y="37"/>
                      <a:pt x="346" y="24"/>
                      <a:pt x="303" y="0"/>
                    </a:cubicBezTo>
                    <a:cubicBezTo>
                      <a:pt x="292" y="15"/>
                      <a:pt x="279" y="29"/>
                      <a:pt x="262" y="39"/>
                    </a:cubicBezTo>
                    <a:close/>
                  </a:path>
                </a:pathLst>
              </a:custGeom>
              <a:solidFill>
                <a:srgbClr val="307BF3"/>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09" name="Google Shape;109;p20"/>
              <p:cNvSpPr txBox="1"/>
              <p:nvPr/>
            </p:nvSpPr>
            <p:spPr>
              <a:xfrm rot="-3779206">
                <a:off x="4733052" y="2863735"/>
                <a:ext cx="1577952" cy="563236"/>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Task</a:t>
                </a:r>
                <a:endParaRPr b="1" i="0" sz="1300" u="none" cap="none" strike="noStrike">
                  <a:solidFill>
                    <a:srgbClr val="FFFFFF"/>
                  </a:solidFill>
                  <a:latin typeface="Roboto"/>
                  <a:ea typeface="Roboto"/>
                  <a:cs typeface="Roboto"/>
                  <a:sym typeface="Roboto"/>
                </a:endParaRPr>
              </a:p>
            </p:txBody>
          </p:sp>
        </p:grpSp>
        <p:grpSp>
          <p:nvGrpSpPr>
            <p:cNvPr id="110" name="Google Shape;110;p20"/>
            <p:cNvGrpSpPr/>
            <p:nvPr/>
          </p:nvGrpSpPr>
          <p:grpSpPr>
            <a:xfrm>
              <a:off x="5887385" y="1095020"/>
              <a:ext cx="2556145" cy="2501305"/>
              <a:chOff x="2857731" y="-71333"/>
              <a:chExt cx="3293577" cy="3222916"/>
            </a:xfrm>
          </p:grpSpPr>
          <p:sp>
            <p:nvSpPr>
              <p:cNvPr id="111" name="Google Shape;111;p20"/>
              <p:cNvSpPr/>
              <p:nvPr/>
            </p:nvSpPr>
            <p:spPr>
              <a:xfrm rot="-3280089">
                <a:off x="3410337" y="297186"/>
                <a:ext cx="2188366" cy="2485879"/>
              </a:xfrm>
              <a:custGeom>
                <a:rect b="b" l="l" r="r" t="t"/>
                <a:pathLst>
                  <a:path extrusionOk="0" h="384" w="338">
                    <a:moveTo>
                      <a:pt x="45" y="32"/>
                    </a:moveTo>
                    <a:cubicBezTo>
                      <a:pt x="189" y="32"/>
                      <a:pt x="306" y="148"/>
                      <a:pt x="306" y="292"/>
                    </a:cubicBezTo>
                    <a:cubicBezTo>
                      <a:pt x="306" y="325"/>
                      <a:pt x="300" y="355"/>
                      <a:pt x="289" y="384"/>
                    </a:cubicBezTo>
                    <a:cubicBezTo>
                      <a:pt x="301" y="384"/>
                      <a:pt x="312" y="384"/>
                      <a:pt x="324" y="383"/>
                    </a:cubicBezTo>
                    <a:cubicBezTo>
                      <a:pt x="333" y="354"/>
                      <a:pt x="338" y="324"/>
                      <a:pt x="338" y="292"/>
                    </a:cubicBezTo>
                    <a:cubicBezTo>
                      <a:pt x="338" y="131"/>
                      <a:pt x="207" y="0"/>
                      <a:pt x="45" y="0"/>
                    </a:cubicBezTo>
                    <a:cubicBezTo>
                      <a:pt x="30" y="0"/>
                      <a:pt x="15" y="1"/>
                      <a:pt x="0" y="3"/>
                    </a:cubicBezTo>
                    <a:cubicBezTo>
                      <a:pt x="6" y="13"/>
                      <a:pt x="12" y="23"/>
                      <a:pt x="18" y="33"/>
                    </a:cubicBezTo>
                    <a:cubicBezTo>
                      <a:pt x="27" y="32"/>
                      <a:pt x="36" y="32"/>
                      <a:pt x="45" y="32"/>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12" name="Google Shape;112;p20"/>
              <p:cNvSpPr/>
              <p:nvPr/>
            </p:nvSpPr>
            <p:spPr>
              <a:xfrm rot="-3280088">
                <a:off x="3667674" y="581521"/>
                <a:ext cx="1790169" cy="2186080"/>
              </a:xfrm>
              <a:custGeom>
                <a:rect b="b" l="l" r="r" t="t"/>
                <a:pathLst>
                  <a:path extrusionOk="0" h="352" w="288">
                    <a:moveTo>
                      <a:pt x="27" y="0"/>
                    </a:moveTo>
                    <a:cubicBezTo>
                      <a:pt x="18" y="0"/>
                      <a:pt x="9" y="0"/>
                      <a:pt x="0" y="1"/>
                    </a:cubicBezTo>
                    <a:cubicBezTo>
                      <a:pt x="21" y="43"/>
                      <a:pt x="34" y="90"/>
                      <a:pt x="35" y="140"/>
                    </a:cubicBezTo>
                    <a:cubicBezTo>
                      <a:pt x="74" y="142"/>
                      <a:pt x="111" y="163"/>
                      <a:pt x="132" y="200"/>
                    </a:cubicBezTo>
                    <a:cubicBezTo>
                      <a:pt x="153" y="236"/>
                      <a:pt x="153" y="279"/>
                      <a:pt x="136" y="315"/>
                    </a:cubicBezTo>
                    <a:cubicBezTo>
                      <a:pt x="179" y="339"/>
                      <a:pt x="225" y="351"/>
                      <a:pt x="271" y="352"/>
                    </a:cubicBezTo>
                    <a:cubicBezTo>
                      <a:pt x="282" y="323"/>
                      <a:pt x="288" y="293"/>
                      <a:pt x="288" y="260"/>
                    </a:cubicBezTo>
                    <a:cubicBezTo>
                      <a:pt x="288" y="116"/>
                      <a:pt x="171" y="0"/>
                      <a:pt x="27" y="0"/>
                    </a:cubicBezTo>
                    <a:close/>
                  </a:path>
                </a:pathLst>
              </a:custGeom>
              <a:solidFill>
                <a:srgbClr val="0D5DDF"/>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13" name="Google Shape;113;p20"/>
              <p:cNvSpPr txBox="1"/>
              <p:nvPr/>
            </p:nvSpPr>
            <p:spPr>
              <a:xfrm>
                <a:off x="3782825" y="1153125"/>
                <a:ext cx="1578000" cy="563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Performance</a:t>
                </a:r>
                <a:endParaRPr b="1" i="0" sz="1300" u="none" cap="none" strike="noStrike">
                  <a:solidFill>
                    <a:srgbClr val="FFFFFF"/>
                  </a:solidFill>
                  <a:latin typeface="Roboto"/>
                  <a:ea typeface="Roboto"/>
                  <a:cs typeface="Roboto"/>
                  <a:sym typeface="Roboto"/>
                </a:endParaRPr>
              </a:p>
            </p:txBody>
          </p:sp>
        </p:grpSp>
        <p:grpSp>
          <p:nvGrpSpPr>
            <p:cNvPr id="114" name="Google Shape;114;p20"/>
            <p:cNvGrpSpPr/>
            <p:nvPr/>
          </p:nvGrpSpPr>
          <p:grpSpPr>
            <a:xfrm>
              <a:off x="5190567" y="2457855"/>
              <a:ext cx="2657703" cy="2423199"/>
              <a:chOff x="1959888" y="1684671"/>
              <a:chExt cx="3424433" cy="3122278"/>
            </a:xfrm>
          </p:grpSpPr>
          <p:sp>
            <p:nvSpPr>
              <p:cNvPr id="115" name="Google Shape;115;p20"/>
              <p:cNvSpPr/>
              <p:nvPr/>
            </p:nvSpPr>
            <p:spPr>
              <a:xfrm rot="-3280088">
                <a:off x="2859669" y="1740600"/>
                <a:ext cx="1624870" cy="3045726"/>
              </a:xfrm>
              <a:custGeom>
                <a:rect b="b" l="l" r="r" t="t"/>
                <a:pathLst>
                  <a:path extrusionOk="0" h="470" w="251">
                    <a:moveTo>
                      <a:pt x="32" y="286"/>
                    </a:moveTo>
                    <a:cubicBezTo>
                      <a:pt x="32" y="157"/>
                      <a:pt x="127" y="49"/>
                      <a:pt x="251" y="29"/>
                    </a:cubicBezTo>
                    <a:cubicBezTo>
                      <a:pt x="245" y="19"/>
                      <a:pt x="239" y="9"/>
                      <a:pt x="233" y="0"/>
                    </a:cubicBezTo>
                    <a:cubicBezTo>
                      <a:pt x="100" y="28"/>
                      <a:pt x="0" y="145"/>
                      <a:pt x="0" y="286"/>
                    </a:cubicBezTo>
                    <a:cubicBezTo>
                      <a:pt x="0" y="356"/>
                      <a:pt x="25" y="420"/>
                      <a:pt x="65" y="470"/>
                    </a:cubicBezTo>
                    <a:cubicBezTo>
                      <a:pt x="70" y="460"/>
                      <a:pt x="76" y="450"/>
                      <a:pt x="82" y="440"/>
                    </a:cubicBezTo>
                    <a:cubicBezTo>
                      <a:pt x="51" y="397"/>
                      <a:pt x="32" y="344"/>
                      <a:pt x="32" y="286"/>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16" name="Google Shape;116;p20"/>
              <p:cNvSpPr/>
              <p:nvPr/>
            </p:nvSpPr>
            <p:spPr>
              <a:xfrm rot="-3280089">
                <a:off x="3037225" y="1789647"/>
                <a:ext cx="1575644" cy="2550423"/>
              </a:xfrm>
              <a:custGeom>
                <a:rect b="b" l="l" r="r" t="t"/>
                <a:pathLst>
                  <a:path extrusionOk="0" h="411" w="254">
                    <a:moveTo>
                      <a:pt x="152" y="311"/>
                    </a:moveTo>
                    <a:cubicBezTo>
                      <a:pt x="124" y="254"/>
                      <a:pt x="145" y="185"/>
                      <a:pt x="200" y="153"/>
                    </a:cubicBezTo>
                    <a:cubicBezTo>
                      <a:pt x="217" y="143"/>
                      <a:pt x="236" y="137"/>
                      <a:pt x="254" y="136"/>
                    </a:cubicBezTo>
                    <a:cubicBezTo>
                      <a:pt x="253" y="87"/>
                      <a:pt x="241" y="41"/>
                      <a:pt x="219" y="0"/>
                    </a:cubicBezTo>
                    <a:cubicBezTo>
                      <a:pt x="95" y="20"/>
                      <a:pt x="0" y="128"/>
                      <a:pt x="0" y="257"/>
                    </a:cubicBezTo>
                    <a:cubicBezTo>
                      <a:pt x="0" y="315"/>
                      <a:pt x="19" y="368"/>
                      <a:pt x="50" y="411"/>
                    </a:cubicBezTo>
                    <a:cubicBezTo>
                      <a:pt x="75" y="371"/>
                      <a:pt x="110" y="337"/>
                      <a:pt x="152" y="311"/>
                    </a:cubicBezTo>
                    <a:close/>
                  </a:path>
                </a:pathLst>
              </a:custGeom>
              <a:solidFill>
                <a:srgbClr val="0944A1"/>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17" name="Google Shape;117;p20"/>
              <p:cNvSpPr txBox="1"/>
              <p:nvPr/>
            </p:nvSpPr>
            <p:spPr>
              <a:xfrm flipH="1" rot="3725110">
                <a:off x="2866277" y="2863871"/>
                <a:ext cx="1577671" cy="56310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Experience</a:t>
                </a:r>
                <a:endParaRPr b="1" i="0" sz="1300" u="none" cap="none" strike="noStrike">
                  <a:solidFill>
                    <a:srgbClr val="FFFFFF"/>
                  </a:solidFill>
                  <a:latin typeface="Roboto"/>
                  <a:ea typeface="Roboto"/>
                  <a:cs typeface="Roboto"/>
                  <a:sym typeface="Roboto"/>
                </a:endParaRPr>
              </a:p>
            </p:txBody>
          </p:sp>
        </p:gr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Empirical Risk Minimization (ERM)</a:t>
            </a:r>
            <a:endParaRPr/>
          </a:p>
        </p:txBody>
      </p:sp>
      <p:sp>
        <p:nvSpPr>
          <p:cNvPr id="645" name="Google Shape;645;p9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Given hypothesis class H and a sample set</a:t>
            </a:r>
            <a:endParaRPr/>
          </a:p>
          <a:p>
            <a:pPr indent="0" lvl="0" marL="0" rtl="0" algn="l">
              <a:lnSpc>
                <a:spcPct val="115000"/>
              </a:lnSpc>
              <a:spcBef>
                <a:spcPts val="1600"/>
              </a:spcBef>
              <a:spcAft>
                <a:spcPts val="0"/>
              </a:spcAft>
              <a:buSzPts val="1800"/>
              <a:buNone/>
            </a:pPr>
            <a:r>
              <a:rPr lang="en"/>
              <a:t>Output any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rPr lang="en"/>
              <a:t>What would the empirical risk be?</a:t>
            </a:r>
            <a:endParaRPr/>
          </a:p>
          <a:p>
            <a:pPr indent="0" lvl="0" marL="0" rtl="0" algn="l">
              <a:lnSpc>
                <a:spcPct val="115000"/>
              </a:lnSpc>
              <a:spcBef>
                <a:spcPts val="1600"/>
              </a:spcBef>
              <a:spcAft>
                <a:spcPts val="0"/>
              </a:spcAft>
              <a:buSzPts val="1800"/>
              <a:buNone/>
            </a:pPr>
            <a:r>
              <a:rPr lang="en"/>
              <a:t>… the empirical risk in this case would always be zero</a:t>
            </a:r>
            <a:endParaRPr/>
          </a:p>
          <a:p>
            <a:pPr indent="0" lvl="0" marL="0" rtl="0" algn="l">
              <a:lnSpc>
                <a:spcPct val="115000"/>
              </a:lnSpc>
              <a:spcBef>
                <a:spcPts val="1600"/>
              </a:spcBef>
              <a:spcAft>
                <a:spcPts val="1600"/>
              </a:spcAft>
              <a:buSzPts val="1800"/>
              <a:buNone/>
            </a:pPr>
            <a:r>
              <a:t/>
            </a:r>
            <a:endParaRPr/>
          </a:p>
        </p:txBody>
      </p:sp>
      <p:pic>
        <p:nvPicPr>
          <p:cNvPr id="646" name="Google Shape;646;p92"/>
          <p:cNvPicPr preferRelativeResize="0"/>
          <p:nvPr/>
        </p:nvPicPr>
        <p:blipFill rotWithShape="1">
          <a:blip r:embed="rId3">
            <a:alphaModFix/>
          </a:blip>
          <a:srcRect b="0" l="0" r="0" t="0"/>
          <a:stretch/>
        </p:blipFill>
        <p:spPr>
          <a:xfrm>
            <a:off x="4852000" y="1297575"/>
            <a:ext cx="2286767" cy="269825"/>
          </a:xfrm>
          <a:prstGeom prst="rect">
            <a:avLst/>
          </a:prstGeom>
          <a:noFill/>
          <a:ln>
            <a:noFill/>
          </a:ln>
        </p:spPr>
      </p:pic>
      <p:pic>
        <p:nvPicPr>
          <p:cNvPr id="647" name="Google Shape;647;p92"/>
          <p:cNvPicPr preferRelativeResize="0"/>
          <p:nvPr/>
        </p:nvPicPr>
        <p:blipFill rotWithShape="1">
          <a:blip r:embed="rId4">
            <a:alphaModFix/>
          </a:blip>
          <a:srcRect b="0" l="0" r="0" t="0"/>
          <a:stretch/>
        </p:blipFill>
        <p:spPr>
          <a:xfrm>
            <a:off x="1640950" y="1818600"/>
            <a:ext cx="2340732" cy="2698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Probably Approximately Correct (PAC)</a:t>
            </a:r>
            <a:endParaRPr/>
          </a:p>
        </p:txBody>
      </p:sp>
      <p:sp>
        <p:nvSpPr>
          <p:cNvPr id="653" name="Google Shape;653;p93"/>
          <p:cNvSpPr txBox="1"/>
          <p:nvPr>
            <p:ph idx="1" type="body"/>
          </p:nvPr>
        </p:nvSpPr>
        <p:spPr>
          <a:xfrm>
            <a:off x="311700" y="1152475"/>
            <a:ext cx="8520600" cy="240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a:solidFill>
                  <a:schemeClr val="accent1"/>
                </a:solidFill>
              </a:rPr>
              <a:t>Theorem:</a:t>
            </a:r>
            <a:r>
              <a:rPr lang="en"/>
              <a:t> Fix δ, ε. In the finite H realizable case, for any distribution D and true hypothesis f, the ERM (empirical risk minimization) learner is </a:t>
            </a:r>
            <a:r>
              <a:rPr b="1" lang="en"/>
              <a:t>Probably</a:t>
            </a:r>
            <a:r>
              <a:rPr lang="en"/>
              <a:t> (with probability of at least 1-δ, over the choice of sample set S) </a:t>
            </a:r>
            <a:r>
              <a:rPr b="1" lang="en"/>
              <a:t>Approximately </a:t>
            </a:r>
            <a:r>
              <a:rPr lang="en"/>
              <a:t>(up to accuracy ε) </a:t>
            </a:r>
            <a:r>
              <a:rPr b="1" lang="en"/>
              <a:t>Correct</a:t>
            </a:r>
            <a:r>
              <a:rPr lang="en"/>
              <a:t>, given a sample set of size m, where</a:t>
            </a:r>
            <a:endParaRPr/>
          </a:p>
          <a:p>
            <a:pPr indent="0" lvl="0" marL="0" rtl="0" algn="l">
              <a:lnSpc>
                <a:spcPct val="115000"/>
              </a:lnSpc>
              <a:spcBef>
                <a:spcPts val="1600"/>
              </a:spcBef>
              <a:spcAft>
                <a:spcPts val="1600"/>
              </a:spcAft>
              <a:buSzPts val="1800"/>
              <a:buNone/>
            </a:pPr>
            <a:r>
              <a:t/>
            </a:r>
            <a:endParaRPr/>
          </a:p>
        </p:txBody>
      </p:sp>
      <p:pic>
        <p:nvPicPr>
          <p:cNvPr id="654" name="Google Shape;654;p93"/>
          <p:cNvPicPr preferRelativeResize="0"/>
          <p:nvPr/>
        </p:nvPicPr>
        <p:blipFill rotWithShape="1">
          <a:blip r:embed="rId3">
            <a:alphaModFix/>
          </a:blip>
          <a:srcRect b="0" l="0" r="0" t="0"/>
          <a:stretch/>
        </p:blipFill>
        <p:spPr>
          <a:xfrm>
            <a:off x="3368150" y="2647625"/>
            <a:ext cx="2298850" cy="499750"/>
          </a:xfrm>
          <a:prstGeom prst="rect">
            <a:avLst/>
          </a:prstGeom>
          <a:noFill/>
          <a:ln>
            <a:noFill/>
          </a:ln>
        </p:spPr>
      </p:pic>
      <p:pic>
        <p:nvPicPr>
          <p:cNvPr id="655" name="Google Shape;655;p93"/>
          <p:cNvPicPr preferRelativeResize="0"/>
          <p:nvPr/>
        </p:nvPicPr>
        <p:blipFill rotWithShape="1">
          <a:blip r:embed="rId4">
            <a:alphaModFix/>
          </a:blip>
          <a:srcRect b="0" l="0" r="0" t="0"/>
          <a:stretch/>
        </p:blipFill>
        <p:spPr>
          <a:xfrm>
            <a:off x="2651375" y="4078450"/>
            <a:ext cx="3841250" cy="393975"/>
          </a:xfrm>
          <a:prstGeom prst="rect">
            <a:avLst/>
          </a:prstGeom>
          <a:noFill/>
          <a:ln>
            <a:noFill/>
          </a:ln>
        </p:spPr>
      </p:pic>
      <p:sp>
        <p:nvSpPr>
          <p:cNvPr id="656" name="Google Shape;656;p93"/>
          <p:cNvSpPr txBox="1"/>
          <p:nvPr>
            <p:ph idx="1" type="body"/>
          </p:nvPr>
        </p:nvSpPr>
        <p:spPr>
          <a:xfrm>
            <a:off x="311700" y="3522349"/>
            <a:ext cx="8520600" cy="1491300"/>
          </a:xfrm>
          <a:prstGeom prst="rect">
            <a:avLst/>
          </a:prstGeom>
          <a:solidFill>
            <a:srgbClr val="EAD1DC">
              <a:alpha val="35686"/>
            </a:srgbClr>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And in math form, </a:t>
            </a:r>
            <a:r>
              <a:rPr b="1" lang="en"/>
              <a:t>PAC </a:t>
            </a:r>
            <a:r>
              <a:rPr lang="en"/>
              <a:t>means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rPr lang="en"/>
              <a:t>if the sample size m holds the above condition.</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PAC - proof (sketch)</a:t>
            </a:r>
            <a:endParaRPr/>
          </a:p>
        </p:txBody>
      </p:sp>
      <p:sp>
        <p:nvSpPr>
          <p:cNvPr id="662" name="Google Shape;662;p94"/>
          <p:cNvSpPr/>
          <p:nvPr/>
        </p:nvSpPr>
        <p:spPr>
          <a:xfrm>
            <a:off x="1483650" y="1143025"/>
            <a:ext cx="6176700" cy="3871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94"/>
          <p:cNvSpPr/>
          <p:nvPr/>
        </p:nvSpPr>
        <p:spPr>
          <a:xfrm>
            <a:off x="5403300" y="1682650"/>
            <a:ext cx="1662600" cy="13392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94"/>
          <p:cNvSpPr txBox="1"/>
          <p:nvPr/>
        </p:nvSpPr>
        <p:spPr>
          <a:xfrm>
            <a:off x="2112825" y="2055100"/>
            <a:ext cx="1431600" cy="139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Arial"/>
                <a:ea typeface="Arial"/>
                <a:cs typeface="Arial"/>
                <a:sym typeface="Arial"/>
              </a:rPr>
              <a:t>H</a:t>
            </a:r>
            <a:endParaRPr b="0" i="0" sz="4800" u="none" cap="none" strike="noStrike">
              <a:solidFill>
                <a:srgbClr val="000000"/>
              </a:solidFill>
              <a:latin typeface="Arial"/>
              <a:ea typeface="Arial"/>
              <a:cs typeface="Arial"/>
              <a:sym typeface="Arial"/>
            </a:endParaRPr>
          </a:p>
        </p:txBody>
      </p:sp>
      <p:sp>
        <p:nvSpPr>
          <p:cNvPr id="665" name="Google Shape;665;p94"/>
          <p:cNvSpPr txBox="1"/>
          <p:nvPr/>
        </p:nvSpPr>
        <p:spPr>
          <a:xfrm>
            <a:off x="5745050" y="1965050"/>
            <a:ext cx="1193700" cy="8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Arial"/>
                <a:ea typeface="Arial"/>
                <a:cs typeface="Arial"/>
                <a:sym typeface="Arial"/>
              </a:rPr>
              <a:t>Bad</a:t>
            </a:r>
            <a:endParaRPr b="0" i="0" sz="3600" u="none" cap="none" strike="noStrike">
              <a:solidFill>
                <a:srgbClr val="000000"/>
              </a:solidFill>
              <a:latin typeface="Arial"/>
              <a:ea typeface="Arial"/>
              <a:cs typeface="Arial"/>
              <a:sym typeface="Arial"/>
            </a:endParaRPr>
          </a:p>
        </p:txBody>
      </p:sp>
      <p:sp>
        <p:nvSpPr>
          <p:cNvPr id="666" name="Google Shape;666;p94"/>
          <p:cNvSpPr txBox="1"/>
          <p:nvPr/>
        </p:nvSpPr>
        <p:spPr>
          <a:xfrm>
            <a:off x="4895275" y="3509925"/>
            <a:ext cx="958200" cy="111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Arial"/>
                <a:ea typeface="Arial"/>
                <a:cs typeface="Arial"/>
                <a:sym typeface="Arial"/>
              </a:rPr>
              <a:t>h*=f</a:t>
            </a:r>
            <a:endParaRPr b="0" i="0" sz="3000" u="none" cap="none" strike="noStrike">
              <a:solidFill>
                <a:srgbClr val="000000"/>
              </a:solidFill>
              <a:latin typeface="Arial"/>
              <a:ea typeface="Arial"/>
              <a:cs typeface="Arial"/>
              <a:sym typeface="Arial"/>
            </a:endParaRPr>
          </a:p>
        </p:txBody>
      </p:sp>
      <p:sp>
        <p:nvSpPr>
          <p:cNvPr id="667" name="Google Shape;667;p94"/>
          <p:cNvSpPr/>
          <p:nvPr/>
        </p:nvSpPr>
        <p:spPr>
          <a:xfrm>
            <a:off x="4722175" y="3602200"/>
            <a:ext cx="173100" cy="1731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8" name="Google Shape;668;p94"/>
          <p:cNvPicPr preferRelativeResize="0"/>
          <p:nvPr/>
        </p:nvPicPr>
        <p:blipFill rotWithShape="1">
          <a:blip r:embed="rId3">
            <a:alphaModFix/>
          </a:blip>
          <a:srcRect b="2669" l="0" r="0" t="2678"/>
          <a:stretch/>
        </p:blipFill>
        <p:spPr>
          <a:xfrm>
            <a:off x="6684938" y="1272175"/>
            <a:ext cx="2314575" cy="3810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PAC - proof</a:t>
            </a:r>
            <a:endParaRPr/>
          </a:p>
        </p:txBody>
      </p:sp>
      <p:sp>
        <p:nvSpPr>
          <p:cNvPr id="674" name="Google Shape;674;p9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Let’s say a classifier is bad if the true error rate is greater than ε</a:t>
            </a:r>
            <a:endParaRPr/>
          </a:p>
          <a:p>
            <a:pPr indent="0" lvl="0" marL="0" rtl="0" algn="l">
              <a:lnSpc>
                <a:spcPct val="115000"/>
              </a:lnSpc>
              <a:spcBef>
                <a:spcPts val="1600"/>
              </a:spcBef>
              <a:spcAft>
                <a:spcPts val="0"/>
              </a:spcAft>
              <a:buSzPts val="1800"/>
              <a:buNone/>
            </a:pPr>
            <a:r>
              <a:rPr lang="en"/>
              <a:t>Then the probability that a bad classifier is consistent with m random, independent training examples is less than </a:t>
            </a:r>
            <a:endParaRPr/>
          </a:p>
          <a:p>
            <a:pPr indent="0" lvl="0" marL="0" rtl="0" algn="l">
              <a:lnSpc>
                <a:spcPct val="115000"/>
              </a:lnSpc>
              <a:spcBef>
                <a:spcPts val="1600"/>
              </a:spcBef>
              <a:spcAft>
                <a:spcPts val="0"/>
              </a:spcAft>
              <a:buSzPts val="1800"/>
              <a:buNone/>
            </a:pPr>
            <a:r>
              <a:rPr lang="en"/>
              <a:t>Let b be the number of bad classifiers in H, the probability that at least one of them is consistent is less than               , by the union bound</a:t>
            </a:r>
            <a:endParaRPr/>
          </a:p>
          <a:p>
            <a:pPr indent="0" lvl="0" marL="0" rtl="0" algn="l">
              <a:lnSpc>
                <a:spcPct val="115000"/>
              </a:lnSpc>
              <a:spcBef>
                <a:spcPts val="1600"/>
              </a:spcBef>
              <a:spcAft>
                <a:spcPts val="0"/>
              </a:spcAft>
              <a:buClr>
                <a:schemeClr val="dk1"/>
              </a:buClr>
              <a:buSzPts val="1100"/>
              <a:buFont typeface="Arial"/>
              <a:buNone/>
            </a:pPr>
            <a:r>
              <a:rPr lang="en"/>
              <a:t>So, using also that            , the probability that a learner which always returns a consistent classifier will return a bad one is less than </a:t>
            </a:r>
            <a:endParaRPr/>
          </a:p>
          <a:p>
            <a:pPr indent="0" lvl="0" marL="0" rtl="0" algn="l">
              <a:lnSpc>
                <a:spcPct val="115000"/>
              </a:lnSpc>
              <a:spcBef>
                <a:spcPts val="1600"/>
              </a:spcBef>
              <a:spcAft>
                <a:spcPts val="1600"/>
              </a:spcAft>
              <a:buSzPts val="1800"/>
              <a:buNone/>
            </a:pPr>
            <a:r>
              <a:rPr lang="en"/>
              <a:t>Finally, if we want that probability to be less than δ, we need to set </a:t>
            </a:r>
            <a:endParaRPr/>
          </a:p>
        </p:txBody>
      </p:sp>
      <p:pic>
        <p:nvPicPr>
          <p:cNvPr id="675" name="Google Shape;675;p95"/>
          <p:cNvPicPr preferRelativeResize="0"/>
          <p:nvPr/>
        </p:nvPicPr>
        <p:blipFill rotWithShape="1">
          <a:blip r:embed="rId3">
            <a:alphaModFix/>
          </a:blip>
          <a:srcRect b="0" l="0" r="0" t="0"/>
          <a:stretch/>
        </p:blipFill>
        <p:spPr>
          <a:xfrm>
            <a:off x="3456225" y="2078855"/>
            <a:ext cx="694799" cy="269825"/>
          </a:xfrm>
          <a:prstGeom prst="rect">
            <a:avLst/>
          </a:prstGeom>
          <a:noFill/>
          <a:ln>
            <a:noFill/>
          </a:ln>
        </p:spPr>
      </p:pic>
      <p:pic>
        <p:nvPicPr>
          <p:cNvPr id="676" name="Google Shape;676;p95"/>
          <p:cNvPicPr preferRelativeResize="0"/>
          <p:nvPr/>
        </p:nvPicPr>
        <p:blipFill rotWithShape="1">
          <a:blip r:embed="rId4">
            <a:alphaModFix/>
          </a:blip>
          <a:srcRect b="0" l="0" r="0" t="0"/>
          <a:stretch/>
        </p:blipFill>
        <p:spPr>
          <a:xfrm>
            <a:off x="3558350" y="2913277"/>
            <a:ext cx="802729" cy="269825"/>
          </a:xfrm>
          <a:prstGeom prst="rect">
            <a:avLst/>
          </a:prstGeom>
          <a:noFill/>
          <a:ln>
            <a:noFill/>
          </a:ln>
        </p:spPr>
      </p:pic>
      <p:pic>
        <p:nvPicPr>
          <p:cNvPr id="677" name="Google Shape;677;p95"/>
          <p:cNvPicPr preferRelativeResize="0"/>
          <p:nvPr/>
        </p:nvPicPr>
        <p:blipFill rotWithShape="1">
          <a:blip r:embed="rId5">
            <a:alphaModFix/>
          </a:blip>
          <a:srcRect b="0" l="0" r="0" t="0"/>
          <a:stretch/>
        </p:blipFill>
        <p:spPr>
          <a:xfrm>
            <a:off x="5821200" y="3744211"/>
            <a:ext cx="1018589" cy="269825"/>
          </a:xfrm>
          <a:prstGeom prst="rect">
            <a:avLst/>
          </a:prstGeom>
          <a:noFill/>
          <a:ln>
            <a:noFill/>
          </a:ln>
        </p:spPr>
      </p:pic>
      <p:pic>
        <p:nvPicPr>
          <p:cNvPr id="678" name="Google Shape;678;p95"/>
          <p:cNvPicPr preferRelativeResize="0"/>
          <p:nvPr/>
        </p:nvPicPr>
        <p:blipFill rotWithShape="1">
          <a:blip r:embed="rId6">
            <a:alphaModFix/>
          </a:blip>
          <a:srcRect b="0" l="0" r="0" t="0"/>
          <a:stretch/>
        </p:blipFill>
        <p:spPr>
          <a:xfrm>
            <a:off x="2369120" y="3474386"/>
            <a:ext cx="609600" cy="217725"/>
          </a:xfrm>
          <a:prstGeom prst="rect">
            <a:avLst/>
          </a:prstGeom>
          <a:noFill/>
          <a:ln>
            <a:noFill/>
          </a:ln>
        </p:spPr>
      </p:pic>
      <p:pic>
        <p:nvPicPr>
          <p:cNvPr id="679" name="Google Shape;679;p95"/>
          <p:cNvPicPr preferRelativeResize="0"/>
          <p:nvPr/>
        </p:nvPicPr>
        <p:blipFill rotWithShape="1">
          <a:blip r:embed="rId7">
            <a:alphaModFix/>
          </a:blip>
          <a:srcRect b="0" l="0" r="0" t="0"/>
          <a:stretch/>
        </p:blipFill>
        <p:spPr>
          <a:xfrm>
            <a:off x="1814950" y="4568875"/>
            <a:ext cx="4158854" cy="4222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Real world: Non-realizable case, Non-finite H</a:t>
            </a:r>
            <a:endParaRPr/>
          </a:p>
        </p:txBody>
      </p:sp>
      <p:sp>
        <p:nvSpPr>
          <p:cNvPr id="685" name="Google Shape;685;p9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There are theoretical results for bounding the generalization error with respect to the sample set size even in those cases</a:t>
            </a:r>
            <a:endParaRPr/>
          </a:p>
          <a:p>
            <a:pPr indent="-342900" lvl="0" marL="457200" rtl="0" algn="l">
              <a:lnSpc>
                <a:spcPct val="115000"/>
              </a:lnSpc>
              <a:spcBef>
                <a:spcPts val="1600"/>
              </a:spcBef>
              <a:spcAft>
                <a:spcPts val="0"/>
              </a:spcAft>
              <a:buSzPts val="1800"/>
              <a:buChar char="●"/>
            </a:pPr>
            <a:r>
              <a:rPr lang="en"/>
              <a:t>Assume H is described by b bits and bound |H| with 2</a:t>
            </a:r>
            <a:r>
              <a:rPr baseline="30000" lang="en"/>
              <a:t>b</a:t>
            </a:r>
            <a:r>
              <a:rPr lang="en"/>
              <a:t> (discretization trick)</a:t>
            </a:r>
            <a:endParaRPr/>
          </a:p>
          <a:p>
            <a:pPr indent="-342900" lvl="0" marL="457200" rtl="0" algn="l">
              <a:lnSpc>
                <a:spcPct val="115000"/>
              </a:lnSpc>
              <a:spcBef>
                <a:spcPts val="0"/>
              </a:spcBef>
              <a:spcAft>
                <a:spcPts val="0"/>
              </a:spcAft>
              <a:buSzPts val="1800"/>
              <a:buChar char="●"/>
            </a:pPr>
            <a:r>
              <a:rPr lang="en"/>
              <a:t>Use the description length of an hypothesis |h|, and assign a weight w(h)=2</a:t>
            </a:r>
            <a:r>
              <a:rPr baseline="30000" lang="en"/>
              <a:t>-|h|</a:t>
            </a:r>
            <a:r>
              <a:rPr lang="en"/>
              <a:t> for each hypothesis, then</a:t>
            </a:r>
            <a:endParaRPr/>
          </a:p>
          <a:p>
            <a:pPr indent="0" lvl="0" marL="0" rtl="0" algn="l">
              <a:lnSpc>
                <a:spcPct val="115000"/>
              </a:lnSpc>
              <a:spcBef>
                <a:spcPts val="1600"/>
              </a:spcBef>
              <a:spcAft>
                <a:spcPts val="0"/>
              </a:spcAft>
              <a:buSzPts val="1800"/>
              <a:buNone/>
            </a:pPr>
            <a:r>
              <a:t/>
            </a:r>
            <a:endParaRPr/>
          </a:p>
          <a:p>
            <a:pPr indent="-342900" lvl="0" marL="457200" rtl="0" algn="l">
              <a:lnSpc>
                <a:spcPct val="115000"/>
              </a:lnSpc>
              <a:spcBef>
                <a:spcPts val="1600"/>
              </a:spcBef>
              <a:spcAft>
                <a:spcPts val="0"/>
              </a:spcAft>
              <a:buSzPts val="1800"/>
              <a:buChar char="●"/>
            </a:pPr>
            <a:r>
              <a:rPr lang="en"/>
              <a:t>Use the VC dimension of the hypothesis class, and if it is finite we get</a:t>
            </a:r>
            <a:endParaRPr/>
          </a:p>
        </p:txBody>
      </p:sp>
      <p:pic>
        <p:nvPicPr>
          <p:cNvPr id="686" name="Google Shape;686;p96"/>
          <p:cNvPicPr preferRelativeResize="0"/>
          <p:nvPr/>
        </p:nvPicPr>
        <p:blipFill rotWithShape="1">
          <a:blip r:embed="rId3">
            <a:alphaModFix/>
          </a:blip>
          <a:srcRect b="0" l="0" r="0" t="0"/>
          <a:stretch/>
        </p:blipFill>
        <p:spPr>
          <a:xfrm>
            <a:off x="1835725" y="3005350"/>
            <a:ext cx="4918350" cy="626525"/>
          </a:xfrm>
          <a:prstGeom prst="rect">
            <a:avLst/>
          </a:prstGeom>
          <a:noFill/>
          <a:ln>
            <a:noFill/>
          </a:ln>
        </p:spPr>
      </p:pic>
      <p:pic>
        <p:nvPicPr>
          <p:cNvPr id="687" name="Google Shape;687;p96"/>
          <p:cNvPicPr preferRelativeResize="0"/>
          <p:nvPr/>
        </p:nvPicPr>
        <p:blipFill rotWithShape="1">
          <a:blip r:embed="rId4">
            <a:alphaModFix/>
          </a:blip>
          <a:srcRect b="0" l="0" r="0" t="0"/>
          <a:stretch/>
        </p:blipFill>
        <p:spPr>
          <a:xfrm>
            <a:off x="1769183" y="4153475"/>
            <a:ext cx="5051442" cy="6265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Vapnik-Chervonenkis (VC) Dimension</a:t>
            </a:r>
            <a:endParaRPr/>
          </a:p>
        </p:txBody>
      </p:sp>
      <p:sp>
        <p:nvSpPr>
          <p:cNvPr id="693" name="Google Shape;693;p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A measure of the “power” or “complexity” of an hypothesis space - the higher the VC dimension is, the more “expressive” the hypothesis space is</a:t>
            </a:r>
            <a:endParaRPr/>
          </a:p>
          <a:p>
            <a:pPr indent="0" lvl="0" marL="0" rtl="0" algn="l">
              <a:lnSpc>
                <a:spcPct val="115000"/>
              </a:lnSpc>
              <a:spcBef>
                <a:spcPts val="1600"/>
              </a:spcBef>
              <a:spcAft>
                <a:spcPts val="0"/>
              </a:spcAft>
              <a:buSzPts val="1800"/>
              <a:buNone/>
            </a:pPr>
            <a:r>
              <a:rPr lang="en"/>
              <a:t>How is it defined?</a:t>
            </a:r>
            <a:endParaRPr/>
          </a:p>
          <a:p>
            <a:pPr indent="0" lvl="0" marL="0" rtl="0" algn="l">
              <a:lnSpc>
                <a:spcPct val="115000"/>
              </a:lnSpc>
              <a:spcBef>
                <a:spcPts val="1600"/>
              </a:spcBef>
              <a:spcAft>
                <a:spcPts val="0"/>
              </a:spcAft>
              <a:buSzPts val="1800"/>
              <a:buNone/>
            </a:pPr>
            <a:r>
              <a:rPr lang="en"/>
              <a:t>A set of N points is </a:t>
            </a:r>
            <a:r>
              <a:rPr b="1" lang="en">
                <a:solidFill>
                  <a:srgbClr val="1155CC"/>
                </a:solidFill>
              </a:rPr>
              <a:t>shattered </a:t>
            </a:r>
            <a:r>
              <a:rPr lang="en"/>
              <a:t>by H if for </a:t>
            </a:r>
            <a:r>
              <a:rPr b="1" lang="en">
                <a:solidFill>
                  <a:srgbClr val="E06666"/>
                </a:solidFill>
              </a:rPr>
              <a:t>any </a:t>
            </a:r>
            <a:r>
              <a:rPr lang="en"/>
              <a:t>possible classification of those points, there exists an hypothesis h in H that is consistent with it</a:t>
            </a:r>
            <a:endParaRPr/>
          </a:p>
          <a:p>
            <a:pPr indent="0" lvl="0" marL="0" rtl="0" algn="l">
              <a:lnSpc>
                <a:spcPct val="115000"/>
              </a:lnSpc>
              <a:spcBef>
                <a:spcPts val="1600"/>
              </a:spcBef>
              <a:spcAft>
                <a:spcPts val="1600"/>
              </a:spcAft>
              <a:buSzPts val="1800"/>
              <a:buNone/>
            </a:pPr>
            <a:r>
              <a:rPr b="1" lang="en"/>
              <a:t>VC-dim(H)</a:t>
            </a:r>
            <a:r>
              <a:rPr lang="en"/>
              <a:t> is the maximal number N of points that can be shattered by H</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Vapnik-Chervonenkis (VC) Dimension</a:t>
            </a:r>
            <a:endParaRPr/>
          </a:p>
        </p:txBody>
      </p:sp>
      <p:sp>
        <p:nvSpPr>
          <p:cNvPr id="699" name="Google Shape;699;p9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a:t>VC-dim(H) = d</a:t>
            </a:r>
            <a:r>
              <a:rPr lang="en"/>
              <a:t>, if:</a:t>
            </a:r>
            <a:br>
              <a:rPr lang="en"/>
            </a:br>
            <a:endParaRPr/>
          </a:p>
          <a:p>
            <a:pPr indent="-342900" lvl="0" marL="457200" rtl="0" algn="l">
              <a:lnSpc>
                <a:spcPct val="115000"/>
              </a:lnSpc>
              <a:spcBef>
                <a:spcPts val="1600"/>
              </a:spcBef>
              <a:spcAft>
                <a:spcPts val="0"/>
              </a:spcAft>
              <a:buSzPts val="1800"/>
              <a:buChar char="●"/>
            </a:pPr>
            <a:r>
              <a:rPr lang="en"/>
              <a:t>There exist a set of d points that can be shattered </a:t>
            </a:r>
            <a:br>
              <a:rPr lang="en"/>
            </a:br>
            <a:r>
              <a:rPr lang="en"/>
              <a:t>(need just one example of such a set)</a:t>
            </a:r>
            <a:br>
              <a:rPr lang="en"/>
            </a:br>
            <a:endParaRPr/>
          </a:p>
          <a:p>
            <a:pPr indent="-342900" lvl="0" marL="457200" rtl="0" algn="l">
              <a:lnSpc>
                <a:spcPct val="115000"/>
              </a:lnSpc>
              <a:spcBef>
                <a:spcPts val="0"/>
              </a:spcBef>
              <a:spcAft>
                <a:spcPts val="0"/>
              </a:spcAft>
              <a:buSzPts val="1800"/>
              <a:buChar char="●"/>
            </a:pPr>
            <a:r>
              <a:rPr lang="en"/>
              <a:t>There is no set of d+1 points that can be shattered </a:t>
            </a:r>
            <a:br>
              <a:rPr lang="en"/>
            </a:br>
            <a:r>
              <a:rPr lang="en"/>
              <a:t>(need to show for all possible sets)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VC-dim example: intervals in 1D</a:t>
            </a:r>
            <a:endParaRPr/>
          </a:p>
        </p:txBody>
      </p:sp>
      <p:sp>
        <p:nvSpPr>
          <p:cNvPr id="705" name="Google Shape;705;p9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Assume a class of all positive intervals in 1D</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342900" lvl="0" marL="457200" rtl="0" algn="l">
              <a:lnSpc>
                <a:spcPct val="115000"/>
              </a:lnSpc>
              <a:spcBef>
                <a:spcPts val="1600"/>
              </a:spcBef>
              <a:spcAft>
                <a:spcPts val="0"/>
              </a:spcAft>
              <a:buSzPts val="1800"/>
              <a:buChar char="●"/>
            </a:pPr>
            <a:r>
              <a:rPr lang="en"/>
              <a:t>What is the VC dimension of H?</a:t>
            </a:r>
            <a:endParaRPr/>
          </a:p>
        </p:txBody>
      </p:sp>
      <p:pic>
        <p:nvPicPr>
          <p:cNvPr id="706" name="Google Shape;706;p99"/>
          <p:cNvPicPr preferRelativeResize="0"/>
          <p:nvPr/>
        </p:nvPicPr>
        <p:blipFill rotWithShape="1">
          <a:blip r:embed="rId3">
            <a:alphaModFix/>
          </a:blip>
          <a:srcRect b="0" l="0" r="0" t="0"/>
          <a:stretch/>
        </p:blipFill>
        <p:spPr>
          <a:xfrm>
            <a:off x="1607375" y="1724413"/>
            <a:ext cx="5743900" cy="269825"/>
          </a:xfrm>
          <a:prstGeom prst="rect">
            <a:avLst/>
          </a:prstGeom>
          <a:noFill/>
          <a:ln>
            <a:noFill/>
          </a:ln>
        </p:spPr>
      </p:pic>
      <p:sp>
        <p:nvSpPr>
          <p:cNvPr id="707" name="Google Shape;707;p99"/>
          <p:cNvSpPr txBox="1"/>
          <p:nvPr/>
        </p:nvSpPr>
        <p:spPr>
          <a:xfrm>
            <a:off x="1697450" y="2758350"/>
            <a:ext cx="2424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8" name="Google Shape;708;p99"/>
          <p:cNvGrpSpPr/>
          <p:nvPr/>
        </p:nvGrpSpPr>
        <p:grpSpPr>
          <a:xfrm>
            <a:off x="1303400" y="2531363"/>
            <a:ext cx="6676800" cy="770808"/>
            <a:chOff x="1182150" y="2389913"/>
            <a:chExt cx="6676800" cy="770808"/>
          </a:xfrm>
        </p:grpSpPr>
        <p:grpSp>
          <p:nvGrpSpPr>
            <p:cNvPr id="709" name="Google Shape;709;p99"/>
            <p:cNvGrpSpPr/>
            <p:nvPr/>
          </p:nvGrpSpPr>
          <p:grpSpPr>
            <a:xfrm>
              <a:off x="1182150" y="2389913"/>
              <a:ext cx="6676800" cy="363675"/>
              <a:chOff x="848725" y="2813950"/>
              <a:chExt cx="6676800" cy="363675"/>
            </a:xfrm>
          </p:grpSpPr>
          <p:cxnSp>
            <p:nvCxnSpPr>
              <p:cNvPr id="710" name="Google Shape;710;p99"/>
              <p:cNvCxnSpPr/>
              <p:nvPr/>
            </p:nvCxnSpPr>
            <p:spPr>
              <a:xfrm>
                <a:off x="848725" y="3177625"/>
                <a:ext cx="2424900" cy="0"/>
              </a:xfrm>
              <a:prstGeom prst="straightConnector1">
                <a:avLst/>
              </a:prstGeom>
              <a:noFill/>
              <a:ln cap="flat" cmpd="sng" w="76200">
                <a:solidFill>
                  <a:schemeClr val="accent1"/>
                </a:solidFill>
                <a:prstDash val="solid"/>
                <a:round/>
                <a:headEnd len="sm" w="sm" type="none"/>
                <a:tailEnd len="sm" w="sm" type="none"/>
              </a:ln>
            </p:spPr>
          </p:cxnSp>
          <p:cxnSp>
            <p:nvCxnSpPr>
              <p:cNvPr id="711" name="Google Shape;711;p99"/>
              <p:cNvCxnSpPr/>
              <p:nvPr/>
            </p:nvCxnSpPr>
            <p:spPr>
              <a:xfrm>
                <a:off x="3029425" y="3177625"/>
                <a:ext cx="1768200" cy="0"/>
              </a:xfrm>
              <a:prstGeom prst="straightConnector1">
                <a:avLst/>
              </a:prstGeom>
              <a:noFill/>
              <a:ln cap="flat" cmpd="sng" w="76200">
                <a:solidFill>
                  <a:srgbClr val="1155CC"/>
                </a:solidFill>
                <a:prstDash val="solid"/>
                <a:round/>
                <a:headEnd len="sm" w="sm" type="none"/>
                <a:tailEnd len="sm" w="sm" type="none"/>
              </a:ln>
            </p:spPr>
          </p:cxnSp>
          <p:cxnSp>
            <p:nvCxnSpPr>
              <p:cNvPr id="712" name="Google Shape;712;p99"/>
              <p:cNvCxnSpPr/>
              <p:nvPr/>
            </p:nvCxnSpPr>
            <p:spPr>
              <a:xfrm>
                <a:off x="4797625" y="3177625"/>
                <a:ext cx="2727900" cy="0"/>
              </a:xfrm>
              <a:prstGeom prst="straightConnector1">
                <a:avLst/>
              </a:prstGeom>
              <a:noFill/>
              <a:ln cap="flat" cmpd="sng" w="76200">
                <a:solidFill>
                  <a:schemeClr val="accent1"/>
                </a:solidFill>
                <a:prstDash val="solid"/>
                <a:round/>
                <a:headEnd len="sm" w="sm" type="none"/>
                <a:tailEnd len="sm" w="sm" type="none"/>
              </a:ln>
            </p:spPr>
          </p:cxnSp>
          <p:sp>
            <p:nvSpPr>
              <p:cNvPr id="713" name="Google Shape;713;p99"/>
              <p:cNvSpPr/>
              <p:nvPr/>
            </p:nvSpPr>
            <p:spPr>
              <a:xfrm>
                <a:off x="3822625" y="2813950"/>
                <a:ext cx="181800" cy="192000"/>
              </a:xfrm>
              <a:prstGeom prst="mathPlus">
                <a:avLst>
                  <a:gd fmla="val 23520" name="adj1"/>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99"/>
              <p:cNvSpPr/>
              <p:nvPr/>
            </p:nvSpPr>
            <p:spPr>
              <a:xfrm>
                <a:off x="1869225" y="2859400"/>
                <a:ext cx="161700" cy="1011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99"/>
              <p:cNvSpPr/>
              <p:nvPr/>
            </p:nvSpPr>
            <p:spPr>
              <a:xfrm>
                <a:off x="6080725" y="2891825"/>
                <a:ext cx="161700" cy="1011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6" name="Google Shape;716;p99"/>
            <p:cNvSpPr txBox="1"/>
            <p:nvPr/>
          </p:nvSpPr>
          <p:spPr>
            <a:xfrm flipH="1">
              <a:off x="3224035" y="2729321"/>
              <a:ext cx="4803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717" name="Google Shape;717;p99"/>
            <p:cNvSpPr txBox="1"/>
            <p:nvPr/>
          </p:nvSpPr>
          <p:spPr>
            <a:xfrm>
              <a:off x="4971087" y="2717929"/>
              <a:ext cx="323400" cy="26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VC-dim example: intervals in 1D</a:t>
            </a:r>
            <a:endParaRPr/>
          </a:p>
        </p:txBody>
      </p:sp>
      <p:sp>
        <p:nvSpPr>
          <p:cNvPr id="723" name="Google Shape;723;p10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Show that {0,1} can be shattered:</a:t>
            </a:r>
            <a:endParaRPr/>
          </a:p>
          <a:p>
            <a:pPr indent="-317500" lvl="1" marL="914400" rtl="0" algn="l">
              <a:lnSpc>
                <a:spcPct val="115000"/>
              </a:lnSpc>
              <a:spcBef>
                <a:spcPts val="0"/>
              </a:spcBef>
              <a:spcAft>
                <a:spcPts val="0"/>
              </a:spcAft>
              <a:buSzPts val="1400"/>
              <a:buChar char="○"/>
            </a:pPr>
            <a:r>
              <a:rPr lang="en"/>
              <a:t>Possible classification assignments: {+,+}, {-,-}, {+,-}, {-,+}</a:t>
            </a:r>
            <a:endParaRPr/>
          </a:p>
          <a:p>
            <a:pPr indent="-317500" lvl="1" marL="914400" rtl="0" algn="l">
              <a:lnSpc>
                <a:spcPct val="115000"/>
              </a:lnSpc>
              <a:spcBef>
                <a:spcPts val="0"/>
              </a:spcBef>
              <a:spcAft>
                <a:spcPts val="0"/>
              </a:spcAft>
              <a:buSzPts val="1400"/>
              <a:buChar char="○"/>
            </a:pPr>
            <a:r>
              <a:rPr lang="en"/>
              <a:t>Indeed all possibilities are covered:</a:t>
            </a:r>
            <a:endParaRPr/>
          </a:p>
        </p:txBody>
      </p:sp>
      <p:sp>
        <p:nvSpPr>
          <p:cNvPr id="724" name="Google Shape;724;p100"/>
          <p:cNvSpPr txBox="1"/>
          <p:nvPr/>
        </p:nvSpPr>
        <p:spPr>
          <a:xfrm>
            <a:off x="1697450" y="2758350"/>
            <a:ext cx="2424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5" name="Google Shape;725;p100"/>
          <p:cNvGrpSpPr/>
          <p:nvPr/>
        </p:nvGrpSpPr>
        <p:grpSpPr>
          <a:xfrm>
            <a:off x="1734130" y="2482148"/>
            <a:ext cx="4263804" cy="276211"/>
            <a:chOff x="848725" y="2813950"/>
            <a:chExt cx="6676800" cy="363675"/>
          </a:xfrm>
        </p:grpSpPr>
        <p:cxnSp>
          <p:nvCxnSpPr>
            <p:cNvPr id="726" name="Google Shape;726;p100"/>
            <p:cNvCxnSpPr/>
            <p:nvPr/>
          </p:nvCxnSpPr>
          <p:spPr>
            <a:xfrm>
              <a:off x="848725" y="3177625"/>
              <a:ext cx="2424900" cy="0"/>
            </a:xfrm>
            <a:prstGeom prst="straightConnector1">
              <a:avLst/>
            </a:prstGeom>
            <a:noFill/>
            <a:ln cap="flat" cmpd="sng" w="76200">
              <a:solidFill>
                <a:schemeClr val="accent1"/>
              </a:solidFill>
              <a:prstDash val="solid"/>
              <a:round/>
              <a:headEnd len="sm" w="sm" type="none"/>
              <a:tailEnd len="sm" w="sm" type="none"/>
            </a:ln>
          </p:spPr>
        </p:cxnSp>
        <p:cxnSp>
          <p:nvCxnSpPr>
            <p:cNvPr id="727" name="Google Shape;727;p100"/>
            <p:cNvCxnSpPr/>
            <p:nvPr/>
          </p:nvCxnSpPr>
          <p:spPr>
            <a:xfrm>
              <a:off x="3029425" y="3177625"/>
              <a:ext cx="1768200" cy="0"/>
            </a:xfrm>
            <a:prstGeom prst="straightConnector1">
              <a:avLst/>
            </a:prstGeom>
            <a:noFill/>
            <a:ln cap="flat" cmpd="sng" w="76200">
              <a:solidFill>
                <a:srgbClr val="1155CC"/>
              </a:solidFill>
              <a:prstDash val="solid"/>
              <a:round/>
              <a:headEnd len="sm" w="sm" type="none"/>
              <a:tailEnd len="sm" w="sm" type="none"/>
            </a:ln>
          </p:spPr>
        </p:cxnSp>
        <p:cxnSp>
          <p:nvCxnSpPr>
            <p:cNvPr id="728" name="Google Shape;728;p100"/>
            <p:cNvCxnSpPr/>
            <p:nvPr/>
          </p:nvCxnSpPr>
          <p:spPr>
            <a:xfrm>
              <a:off x="4797625" y="3177625"/>
              <a:ext cx="2727900" cy="0"/>
            </a:xfrm>
            <a:prstGeom prst="straightConnector1">
              <a:avLst/>
            </a:prstGeom>
            <a:noFill/>
            <a:ln cap="flat" cmpd="sng" w="76200">
              <a:solidFill>
                <a:schemeClr val="accent1"/>
              </a:solidFill>
              <a:prstDash val="solid"/>
              <a:round/>
              <a:headEnd len="sm" w="sm" type="none"/>
              <a:tailEnd len="sm" w="sm" type="none"/>
            </a:ln>
          </p:spPr>
        </p:cxnSp>
        <p:sp>
          <p:nvSpPr>
            <p:cNvPr id="729" name="Google Shape;729;p100"/>
            <p:cNvSpPr/>
            <p:nvPr/>
          </p:nvSpPr>
          <p:spPr>
            <a:xfrm>
              <a:off x="3822625" y="2813950"/>
              <a:ext cx="181800" cy="192000"/>
            </a:xfrm>
            <a:prstGeom prst="mathPlus">
              <a:avLst>
                <a:gd fmla="val 23520" name="adj1"/>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00"/>
            <p:cNvSpPr/>
            <p:nvPr/>
          </p:nvSpPr>
          <p:spPr>
            <a:xfrm>
              <a:off x="1869225" y="2859400"/>
              <a:ext cx="161700" cy="1011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00"/>
            <p:cNvSpPr/>
            <p:nvPr/>
          </p:nvSpPr>
          <p:spPr>
            <a:xfrm>
              <a:off x="6080725" y="2891825"/>
              <a:ext cx="161700" cy="1011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2" name="Google Shape;732;p100"/>
          <p:cNvSpPr txBox="1"/>
          <p:nvPr/>
        </p:nvSpPr>
        <p:spPr>
          <a:xfrm flipH="1">
            <a:off x="3224035" y="2739425"/>
            <a:ext cx="4803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733" name="Google Shape;733;p100"/>
          <p:cNvSpPr txBox="1"/>
          <p:nvPr/>
        </p:nvSpPr>
        <p:spPr>
          <a:xfrm>
            <a:off x="3704337" y="2733979"/>
            <a:ext cx="323400" cy="26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pSp>
        <p:nvGrpSpPr>
          <p:cNvPr id="734" name="Google Shape;734;p100"/>
          <p:cNvGrpSpPr/>
          <p:nvPr/>
        </p:nvGrpSpPr>
        <p:grpSpPr>
          <a:xfrm>
            <a:off x="2877130" y="3015548"/>
            <a:ext cx="4263804" cy="276211"/>
            <a:chOff x="848725" y="2813950"/>
            <a:chExt cx="6676800" cy="363675"/>
          </a:xfrm>
        </p:grpSpPr>
        <p:cxnSp>
          <p:nvCxnSpPr>
            <p:cNvPr id="735" name="Google Shape;735;p100"/>
            <p:cNvCxnSpPr/>
            <p:nvPr/>
          </p:nvCxnSpPr>
          <p:spPr>
            <a:xfrm>
              <a:off x="848725" y="3177625"/>
              <a:ext cx="2424900" cy="0"/>
            </a:xfrm>
            <a:prstGeom prst="straightConnector1">
              <a:avLst/>
            </a:prstGeom>
            <a:noFill/>
            <a:ln cap="flat" cmpd="sng" w="76200">
              <a:solidFill>
                <a:schemeClr val="accent1"/>
              </a:solidFill>
              <a:prstDash val="solid"/>
              <a:round/>
              <a:headEnd len="sm" w="sm" type="none"/>
              <a:tailEnd len="sm" w="sm" type="none"/>
            </a:ln>
          </p:spPr>
        </p:cxnSp>
        <p:cxnSp>
          <p:nvCxnSpPr>
            <p:cNvPr id="736" name="Google Shape;736;p100"/>
            <p:cNvCxnSpPr/>
            <p:nvPr/>
          </p:nvCxnSpPr>
          <p:spPr>
            <a:xfrm>
              <a:off x="3029425" y="3177625"/>
              <a:ext cx="1768200" cy="0"/>
            </a:xfrm>
            <a:prstGeom prst="straightConnector1">
              <a:avLst/>
            </a:prstGeom>
            <a:noFill/>
            <a:ln cap="flat" cmpd="sng" w="76200">
              <a:solidFill>
                <a:srgbClr val="1155CC"/>
              </a:solidFill>
              <a:prstDash val="solid"/>
              <a:round/>
              <a:headEnd len="sm" w="sm" type="none"/>
              <a:tailEnd len="sm" w="sm" type="none"/>
            </a:ln>
          </p:spPr>
        </p:cxnSp>
        <p:cxnSp>
          <p:nvCxnSpPr>
            <p:cNvPr id="737" name="Google Shape;737;p100"/>
            <p:cNvCxnSpPr/>
            <p:nvPr/>
          </p:nvCxnSpPr>
          <p:spPr>
            <a:xfrm>
              <a:off x="4797625" y="3177625"/>
              <a:ext cx="2727900" cy="0"/>
            </a:xfrm>
            <a:prstGeom prst="straightConnector1">
              <a:avLst/>
            </a:prstGeom>
            <a:noFill/>
            <a:ln cap="flat" cmpd="sng" w="76200">
              <a:solidFill>
                <a:schemeClr val="accent1"/>
              </a:solidFill>
              <a:prstDash val="solid"/>
              <a:round/>
              <a:headEnd len="sm" w="sm" type="none"/>
              <a:tailEnd len="sm" w="sm" type="none"/>
            </a:ln>
          </p:spPr>
        </p:cxnSp>
        <p:sp>
          <p:nvSpPr>
            <p:cNvPr id="738" name="Google Shape;738;p100"/>
            <p:cNvSpPr/>
            <p:nvPr/>
          </p:nvSpPr>
          <p:spPr>
            <a:xfrm>
              <a:off x="3822625" y="2813950"/>
              <a:ext cx="181800" cy="192000"/>
            </a:xfrm>
            <a:prstGeom prst="mathPlus">
              <a:avLst>
                <a:gd fmla="val 23520" name="adj1"/>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00"/>
            <p:cNvSpPr/>
            <p:nvPr/>
          </p:nvSpPr>
          <p:spPr>
            <a:xfrm>
              <a:off x="1869225" y="2859400"/>
              <a:ext cx="161700" cy="1011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00"/>
            <p:cNvSpPr/>
            <p:nvPr/>
          </p:nvSpPr>
          <p:spPr>
            <a:xfrm>
              <a:off x="6080725" y="2891825"/>
              <a:ext cx="161700" cy="1011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1" name="Google Shape;741;p100"/>
          <p:cNvSpPr txBox="1"/>
          <p:nvPr/>
        </p:nvSpPr>
        <p:spPr>
          <a:xfrm flipH="1">
            <a:off x="3224035" y="3272825"/>
            <a:ext cx="4803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742" name="Google Shape;742;p100"/>
          <p:cNvSpPr txBox="1"/>
          <p:nvPr/>
        </p:nvSpPr>
        <p:spPr>
          <a:xfrm>
            <a:off x="3704337" y="3267379"/>
            <a:ext cx="323400" cy="26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pSp>
        <p:nvGrpSpPr>
          <p:cNvPr id="743" name="Google Shape;743;p100"/>
          <p:cNvGrpSpPr/>
          <p:nvPr/>
        </p:nvGrpSpPr>
        <p:grpSpPr>
          <a:xfrm>
            <a:off x="1124530" y="3548948"/>
            <a:ext cx="4263804" cy="276211"/>
            <a:chOff x="848725" y="2813950"/>
            <a:chExt cx="6676800" cy="363675"/>
          </a:xfrm>
        </p:grpSpPr>
        <p:cxnSp>
          <p:nvCxnSpPr>
            <p:cNvPr id="744" name="Google Shape;744;p100"/>
            <p:cNvCxnSpPr/>
            <p:nvPr/>
          </p:nvCxnSpPr>
          <p:spPr>
            <a:xfrm>
              <a:off x="848725" y="3177625"/>
              <a:ext cx="2424900" cy="0"/>
            </a:xfrm>
            <a:prstGeom prst="straightConnector1">
              <a:avLst/>
            </a:prstGeom>
            <a:noFill/>
            <a:ln cap="flat" cmpd="sng" w="76200">
              <a:solidFill>
                <a:schemeClr val="accent1"/>
              </a:solidFill>
              <a:prstDash val="solid"/>
              <a:round/>
              <a:headEnd len="sm" w="sm" type="none"/>
              <a:tailEnd len="sm" w="sm" type="none"/>
            </a:ln>
          </p:spPr>
        </p:cxnSp>
        <p:cxnSp>
          <p:nvCxnSpPr>
            <p:cNvPr id="745" name="Google Shape;745;p100"/>
            <p:cNvCxnSpPr/>
            <p:nvPr/>
          </p:nvCxnSpPr>
          <p:spPr>
            <a:xfrm>
              <a:off x="3029425" y="3177625"/>
              <a:ext cx="1768200" cy="0"/>
            </a:xfrm>
            <a:prstGeom prst="straightConnector1">
              <a:avLst/>
            </a:prstGeom>
            <a:noFill/>
            <a:ln cap="flat" cmpd="sng" w="76200">
              <a:solidFill>
                <a:srgbClr val="1155CC"/>
              </a:solidFill>
              <a:prstDash val="solid"/>
              <a:round/>
              <a:headEnd len="sm" w="sm" type="none"/>
              <a:tailEnd len="sm" w="sm" type="none"/>
            </a:ln>
          </p:spPr>
        </p:cxnSp>
        <p:cxnSp>
          <p:nvCxnSpPr>
            <p:cNvPr id="746" name="Google Shape;746;p100"/>
            <p:cNvCxnSpPr/>
            <p:nvPr/>
          </p:nvCxnSpPr>
          <p:spPr>
            <a:xfrm>
              <a:off x="4797625" y="3177625"/>
              <a:ext cx="2727900" cy="0"/>
            </a:xfrm>
            <a:prstGeom prst="straightConnector1">
              <a:avLst/>
            </a:prstGeom>
            <a:noFill/>
            <a:ln cap="flat" cmpd="sng" w="76200">
              <a:solidFill>
                <a:schemeClr val="accent1"/>
              </a:solidFill>
              <a:prstDash val="solid"/>
              <a:round/>
              <a:headEnd len="sm" w="sm" type="none"/>
              <a:tailEnd len="sm" w="sm" type="none"/>
            </a:ln>
          </p:spPr>
        </p:cxnSp>
        <p:sp>
          <p:nvSpPr>
            <p:cNvPr id="747" name="Google Shape;747;p100"/>
            <p:cNvSpPr/>
            <p:nvPr/>
          </p:nvSpPr>
          <p:spPr>
            <a:xfrm>
              <a:off x="3822625" y="2813950"/>
              <a:ext cx="181800" cy="192000"/>
            </a:xfrm>
            <a:prstGeom prst="mathPlus">
              <a:avLst>
                <a:gd fmla="val 23520" name="adj1"/>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00"/>
            <p:cNvSpPr/>
            <p:nvPr/>
          </p:nvSpPr>
          <p:spPr>
            <a:xfrm>
              <a:off x="1869225" y="2859400"/>
              <a:ext cx="161700" cy="1011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00"/>
            <p:cNvSpPr/>
            <p:nvPr/>
          </p:nvSpPr>
          <p:spPr>
            <a:xfrm>
              <a:off x="6080725" y="2891825"/>
              <a:ext cx="161700" cy="1011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0" name="Google Shape;750;p100"/>
          <p:cNvSpPr txBox="1"/>
          <p:nvPr/>
        </p:nvSpPr>
        <p:spPr>
          <a:xfrm flipH="1">
            <a:off x="3224035" y="3806225"/>
            <a:ext cx="4803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751" name="Google Shape;751;p100"/>
          <p:cNvSpPr txBox="1"/>
          <p:nvPr/>
        </p:nvSpPr>
        <p:spPr>
          <a:xfrm>
            <a:off x="3704337" y="3800779"/>
            <a:ext cx="323400" cy="26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pSp>
        <p:nvGrpSpPr>
          <p:cNvPr id="752" name="Google Shape;752;p100"/>
          <p:cNvGrpSpPr/>
          <p:nvPr/>
        </p:nvGrpSpPr>
        <p:grpSpPr>
          <a:xfrm>
            <a:off x="2191330" y="4082348"/>
            <a:ext cx="4263804" cy="276211"/>
            <a:chOff x="848725" y="2813950"/>
            <a:chExt cx="6676800" cy="363675"/>
          </a:xfrm>
        </p:grpSpPr>
        <p:cxnSp>
          <p:nvCxnSpPr>
            <p:cNvPr id="753" name="Google Shape;753;p100"/>
            <p:cNvCxnSpPr/>
            <p:nvPr/>
          </p:nvCxnSpPr>
          <p:spPr>
            <a:xfrm>
              <a:off x="848725" y="3177625"/>
              <a:ext cx="2424900" cy="0"/>
            </a:xfrm>
            <a:prstGeom prst="straightConnector1">
              <a:avLst/>
            </a:prstGeom>
            <a:noFill/>
            <a:ln cap="flat" cmpd="sng" w="76200">
              <a:solidFill>
                <a:schemeClr val="accent1"/>
              </a:solidFill>
              <a:prstDash val="solid"/>
              <a:round/>
              <a:headEnd len="sm" w="sm" type="none"/>
              <a:tailEnd len="sm" w="sm" type="none"/>
            </a:ln>
          </p:spPr>
        </p:cxnSp>
        <p:cxnSp>
          <p:nvCxnSpPr>
            <p:cNvPr id="754" name="Google Shape;754;p100"/>
            <p:cNvCxnSpPr/>
            <p:nvPr/>
          </p:nvCxnSpPr>
          <p:spPr>
            <a:xfrm>
              <a:off x="3029425" y="3177625"/>
              <a:ext cx="1768200" cy="0"/>
            </a:xfrm>
            <a:prstGeom prst="straightConnector1">
              <a:avLst/>
            </a:prstGeom>
            <a:noFill/>
            <a:ln cap="flat" cmpd="sng" w="76200">
              <a:solidFill>
                <a:srgbClr val="1155CC"/>
              </a:solidFill>
              <a:prstDash val="solid"/>
              <a:round/>
              <a:headEnd len="sm" w="sm" type="none"/>
              <a:tailEnd len="sm" w="sm" type="none"/>
            </a:ln>
          </p:spPr>
        </p:cxnSp>
        <p:cxnSp>
          <p:nvCxnSpPr>
            <p:cNvPr id="755" name="Google Shape;755;p100"/>
            <p:cNvCxnSpPr/>
            <p:nvPr/>
          </p:nvCxnSpPr>
          <p:spPr>
            <a:xfrm>
              <a:off x="4797625" y="3177625"/>
              <a:ext cx="2727900" cy="0"/>
            </a:xfrm>
            <a:prstGeom prst="straightConnector1">
              <a:avLst/>
            </a:prstGeom>
            <a:noFill/>
            <a:ln cap="flat" cmpd="sng" w="76200">
              <a:solidFill>
                <a:schemeClr val="accent1"/>
              </a:solidFill>
              <a:prstDash val="solid"/>
              <a:round/>
              <a:headEnd len="sm" w="sm" type="none"/>
              <a:tailEnd len="sm" w="sm" type="none"/>
            </a:ln>
          </p:spPr>
        </p:cxnSp>
        <p:sp>
          <p:nvSpPr>
            <p:cNvPr id="756" name="Google Shape;756;p100"/>
            <p:cNvSpPr/>
            <p:nvPr/>
          </p:nvSpPr>
          <p:spPr>
            <a:xfrm>
              <a:off x="3822625" y="2813950"/>
              <a:ext cx="181800" cy="192000"/>
            </a:xfrm>
            <a:prstGeom prst="mathPlus">
              <a:avLst>
                <a:gd fmla="val 23520" name="adj1"/>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00"/>
            <p:cNvSpPr/>
            <p:nvPr/>
          </p:nvSpPr>
          <p:spPr>
            <a:xfrm>
              <a:off x="1869225" y="2859400"/>
              <a:ext cx="161700" cy="1011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00"/>
            <p:cNvSpPr/>
            <p:nvPr/>
          </p:nvSpPr>
          <p:spPr>
            <a:xfrm>
              <a:off x="6080725" y="2891825"/>
              <a:ext cx="161700" cy="1011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9" name="Google Shape;759;p100"/>
          <p:cNvSpPr txBox="1"/>
          <p:nvPr/>
        </p:nvSpPr>
        <p:spPr>
          <a:xfrm flipH="1">
            <a:off x="3224035" y="4339625"/>
            <a:ext cx="4803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760" name="Google Shape;760;p100"/>
          <p:cNvSpPr txBox="1"/>
          <p:nvPr/>
        </p:nvSpPr>
        <p:spPr>
          <a:xfrm>
            <a:off x="3704337" y="4334179"/>
            <a:ext cx="323400" cy="26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VC-dim example: intervals in 1D</a:t>
            </a:r>
            <a:endParaRPr/>
          </a:p>
        </p:txBody>
      </p:sp>
      <p:sp>
        <p:nvSpPr>
          <p:cNvPr id="766" name="Google Shape;766;p1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Show that no three point can be shattered:</a:t>
            </a:r>
            <a:endParaRPr/>
          </a:p>
          <a:p>
            <a:pPr indent="-317500" lvl="1" marL="914400" rtl="0" algn="l">
              <a:lnSpc>
                <a:spcPct val="115000"/>
              </a:lnSpc>
              <a:spcBef>
                <a:spcPts val="0"/>
              </a:spcBef>
              <a:spcAft>
                <a:spcPts val="0"/>
              </a:spcAft>
              <a:buSzPts val="1400"/>
              <a:buChar char="○"/>
            </a:pPr>
            <a:r>
              <a:rPr lang="en"/>
              <a:t>If two (or more) of the 3 points are the same points, obviously we cannot classify them in any way that the same points won’t have the same classification - so it cannot be shattered</a:t>
            </a:r>
            <a:endParaRPr/>
          </a:p>
          <a:p>
            <a:pPr indent="-317500" lvl="1" marL="914400" rtl="0" algn="l">
              <a:lnSpc>
                <a:spcPct val="115000"/>
              </a:lnSpc>
              <a:spcBef>
                <a:spcPts val="0"/>
              </a:spcBef>
              <a:spcAft>
                <a:spcPts val="0"/>
              </a:spcAft>
              <a:buSzPts val="1400"/>
              <a:buChar char="○"/>
            </a:pPr>
            <a:r>
              <a:rPr lang="en"/>
              <a:t>If all points are different, assume {a,b,c} where a&lt;b&lt;c, then there is no h in H that will assign the classification {+,-,+}, and again, it cannot be shattered</a:t>
            </a:r>
            <a:endParaRPr/>
          </a:p>
        </p:txBody>
      </p:sp>
      <p:sp>
        <p:nvSpPr>
          <p:cNvPr id="767" name="Google Shape;767;p101"/>
          <p:cNvSpPr txBox="1"/>
          <p:nvPr/>
        </p:nvSpPr>
        <p:spPr>
          <a:xfrm>
            <a:off x="1697450" y="2758350"/>
            <a:ext cx="2424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8" name="Google Shape;768;p101"/>
          <p:cNvGrpSpPr/>
          <p:nvPr/>
        </p:nvGrpSpPr>
        <p:grpSpPr>
          <a:xfrm>
            <a:off x="1939855" y="3035748"/>
            <a:ext cx="4263804" cy="276211"/>
            <a:chOff x="848725" y="2813950"/>
            <a:chExt cx="6676800" cy="363675"/>
          </a:xfrm>
        </p:grpSpPr>
        <p:cxnSp>
          <p:nvCxnSpPr>
            <p:cNvPr id="769" name="Google Shape;769;p101"/>
            <p:cNvCxnSpPr/>
            <p:nvPr/>
          </p:nvCxnSpPr>
          <p:spPr>
            <a:xfrm>
              <a:off x="848725" y="3177625"/>
              <a:ext cx="2424900" cy="0"/>
            </a:xfrm>
            <a:prstGeom prst="straightConnector1">
              <a:avLst/>
            </a:prstGeom>
            <a:noFill/>
            <a:ln cap="flat" cmpd="sng" w="76200">
              <a:solidFill>
                <a:schemeClr val="accent1"/>
              </a:solidFill>
              <a:prstDash val="solid"/>
              <a:round/>
              <a:headEnd len="sm" w="sm" type="none"/>
              <a:tailEnd len="sm" w="sm" type="none"/>
            </a:ln>
          </p:spPr>
        </p:cxnSp>
        <p:cxnSp>
          <p:nvCxnSpPr>
            <p:cNvPr id="770" name="Google Shape;770;p101"/>
            <p:cNvCxnSpPr/>
            <p:nvPr/>
          </p:nvCxnSpPr>
          <p:spPr>
            <a:xfrm>
              <a:off x="3029425" y="3177625"/>
              <a:ext cx="1768200" cy="0"/>
            </a:xfrm>
            <a:prstGeom prst="straightConnector1">
              <a:avLst/>
            </a:prstGeom>
            <a:noFill/>
            <a:ln cap="flat" cmpd="sng" w="76200">
              <a:solidFill>
                <a:srgbClr val="1155CC"/>
              </a:solidFill>
              <a:prstDash val="solid"/>
              <a:round/>
              <a:headEnd len="sm" w="sm" type="none"/>
              <a:tailEnd len="sm" w="sm" type="none"/>
            </a:ln>
          </p:spPr>
        </p:cxnSp>
        <p:cxnSp>
          <p:nvCxnSpPr>
            <p:cNvPr id="771" name="Google Shape;771;p101"/>
            <p:cNvCxnSpPr/>
            <p:nvPr/>
          </p:nvCxnSpPr>
          <p:spPr>
            <a:xfrm>
              <a:off x="4797625" y="3177625"/>
              <a:ext cx="2727900" cy="0"/>
            </a:xfrm>
            <a:prstGeom prst="straightConnector1">
              <a:avLst/>
            </a:prstGeom>
            <a:noFill/>
            <a:ln cap="flat" cmpd="sng" w="76200">
              <a:solidFill>
                <a:schemeClr val="accent1"/>
              </a:solidFill>
              <a:prstDash val="solid"/>
              <a:round/>
              <a:headEnd len="sm" w="sm" type="none"/>
              <a:tailEnd len="sm" w="sm" type="none"/>
            </a:ln>
          </p:spPr>
        </p:cxnSp>
        <p:sp>
          <p:nvSpPr>
            <p:cNvPr id="772" name="Google Shape;772;p101"/>
            <p:cNvSpPr/>
            <p:nvPr/>
          </p:nvSpPr>
          <p:spPr>
            <a:xfrm>
              <a:off x="3822625" y="2813950"/>
              <a:ext cx="181800" cy="192000"/>
            </a:xfrm>
            <a:prstGeom prst="mathPlus">
              <a:avLst>
                <a:gd fmla="val 23520" name="adj1"/>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01"/>
            <p:cNvSpPr/>
            <p:nvPr/>
          </p:nvSpPr>
          <p:spPr>
            <a:xfrm>
              <a:off x="1869225" y="2859400"/>
              <a:ext cx="161700" cy="1011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01"/>
            <p:cNvSpPr/>
            <p:nvPr/>
          </p:nvSpPr>
          <p:spPr>
            <a:xfrm>
              <a:off x="6080725" y="2891825"/>
              <a:ext cx="161700" cy="101100"/>
            </a:xfrm>
            <a:prstGeom prst="mathMinus">
              <a:avLst>
                <a:gd fmla="val 23520" name="adj1"/>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5" name="Google Shape;775;p101"/>
          <p:cNvSpPr/>
          <p:nvPr/>
        </p:nvSpPr>
        <p:spPr>
          <a:xfrm>
            <a:off x="3778850" y="3546450"/>
            <a:ext cx="111000" cy="1110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01"/>
          <p:cNvSpPr/>
          <p:nvPr/>
        </p:nvSpPr>
        <p:spPr>
          <a:xfrm>
            <a:off x="4191425" y="3546450"/>
            <a:ext cx="111000" cy="1110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01"/>
          <p:cNvSpPr/>
          <p:nvPr/>
        </p:nvSpPr>
        <p:spPr>
          <a:xfrm>
            <a:off x="3487500" y="3546450"/>
            <a:ext cx="111000" cy="1110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01"/>
          <p:cNvSpPr/>
          <p:nvPr/>
        </p:nvSpPr>
        <p:spPr>
          <a:xfrm>
            <a:off x="3778850" y="3819275"/>
            <a:ext cx="111000" cy="363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01"/>
          <p:cNvSpPr/>
          <p:nvPr/>
        </p:nvSpPr>
        <p:spPr>
          <a:xfrm>
            <a:off x="3662600" y="4182875"/>
            <a:ext cx="343500" cy="363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Descriptive vs. Predictive vs. Prescriptive </a:t>
            </a:r>
            <a:endParaRPr/>
          </a:p>
        </p:txBody>
      </p:sp>
      <p:pic>
        <p:nvPicPr>
          <p:cNvPr id="123" name="Google Shape;123;p21"/>
          <p:cNvPicPr preferRelativeResize="0"/>
          <p:nvPr/>
        </p:nvPicPr>
        <p:blipFill rotWithShape="1">
          <a:blip r:embed="rId3">
            <a:alphaModFix/>
          </a:blip>
          <a:srcRect b="0" l="0" r="0" t="0"/>
          <a:stretch/>
        </p:blipFill>
        <p:spPr>
          <a:xfrm>
            <a:off x="1890925" y="1457275"/>
            <a:ext cx="5257800" cy="3581400"/>
          </a:xfrm>
          <a:prstGeom prst="rect">
            <a:avLst/>
          </a:prstGeom>
          <a:noFill/>
          <a:ln>
            <a:noFill/>
          </a:ln>
        </p:spPr>
      </p:pic>
      <p:sp>
        <p:nvSpPr>
          <p:cNvPr id="124" name="Google Shape;124;p21"/>
          <p:cNvSpPr/>
          <p:nvPr/>
        </p:nvSpPr>
        <p:spPr>
          <a:xfrm>
            <a:off x="1113050" y="1688175"/>
            <a:ext cx="1460700" cy="883500"/>
          </a:xfrm>
          <a:prstGeom prst="wedgeRoundRectCallout">
            <a:avLst>
              <a:gd fmla="val 49379" name="adj1"/>
              <a:gd fmla="val 11437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Estimations, Hypothesis Testing, Unsupervised </a:t>
            </a:r>
            <a:endParaRPr b="0" i="0" sz="1400" u="none" cap="none" strike="noStrike">
              <a:solidFill>
                <a:srgbClr val="000000"/>
              </a:solidFill>
              <a:latin typeface="Arial"/>
              <a:ea typeface="Arial"/>
              <a:cs typeface="Arial"/>
              <a:sym typeface="Arial"/>
            </a:endParaRPr>
          </a:p>
        </p:txBody>
      </p:sp>
      <p:sp>
        <p:nvSpPr>
          <p:cNvPr id="125" name="Google Shape;125;p21"/>
          <p:cNvSpPr/>
          <p:nvPr/>
        </p:nvSpPr>
        <p:spPr>
          <a:xfrm>
            <a:off x="2489400" y="1239675"/>
            <a:ext cx="1460700" cy="448500"/>
          </a:xfrm>
          <a:prstGeom prst="wedgeRoundRectCallout">
            <a:avLst>
              <a:gd fmla="val 50616" name="adj1"/>
              <a:gd fmla="val 16137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Supervised</a:t>
            </a:r>
            <a:endParaRPr b="0" i="0" sz="1400" u="none" cap="none" strike="noStrike">
              <a:solidFill>
                <a:srgbClr val="000000"/>
              </a:solidFill>
              <a:latin typeface="Arial"/>
              <a:ea typeface="Arial"/>
              <a:cs typeface="Arial"/>
              <a:sym typeface="Arial"/>
            </a:endParaRPr>
          </a:p>
        </p:txBody>
      </p:sp>
      <p:sp>
        <p:nvSpPr>
          <p:cNvPr id="126" name="Google Shape;126;p21"/>
          <p:cNvSpPr/>
          <p:nvPr/>
        </p:nvSpPr>
        <p:spPr>
          <a:xfrm>
            <a:off x="6602350" y="1154575"/>
            <a:ext cx="2261700" cy="1064700"/>
          </a:xfrm>
          <a:prstGeom prst="wedgeRoundRectCallout">
            <a:avLst>
              <a:gd fmla="val -66592" name="adj1"/>
              <a:gd fmla="val 6110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Reinforcement Learning</a:t>
            </a:r>
            <a:r>
              <a:rPr lang="en"/>
              <a:t>, Bandits, Causal Inference</a:t>
            </a:r>
            <a:endParaRPr/>
          </a:p>
        </p:txBody>
      </p:sp>
      <p:pic>
        <p:nvPicPr>
          <p:cNvPr id="127" name="Google Shape;127;p21"/>
          <p:cNvPicPr preferRelativeResize="0"/>
          <p:nvPr/>
        </p:nvPicPr>
        <p:blipFill>
          <a:blip r:embed="rId4">
            <a:alphaModFix/>
          </a:blip>
          <a:stretch>
            <a:fillRect/>
          </a:stretch>
        </p:blipFill>
        <p:spPr>
          <a:xfrm>
            <a:off x="2951300" y="2219275"/>
            <a:ext cx="791775" cy="470707"/>
          </a:xfrm>
          <a:prstGeom prst="rect">
            <a:avLst/>
          </a:prstGeom>
          <a:noFill/>
          <a:ln>
            <a:noFill/>
          </a:ln>
          <a:effectLst>
            <a:outerShdw blurRad="57150" rotWithShape="0" algn="bl" dir="5400000" dist="19050">
              <a:srgbClr val="000000">
                <a:alpha val="72000"/>
              </a:srgbClr>
            </a:outerShdw>
          </a:effectLst>
        </p:spPr>
      </p:pic>
      <p:pic>
        <p:nvPicPr>
          <p:cNvPr id="128" name="Google Shape;128;p21"/>
          <p:cNvPicPr preferRelativeResize="0"/>
          <p:nvPr/>
        </p:nvPicPr>
        <p:blipFill>
          <a:blip r:embed="rId5">
            <a:alphaModFix/>
          </a:blip>
          <a:stretch>
            <a:fillRect/>
          </a:stretch>
        </p:blipFill>
        <p:spPr>
          <a:xfrm>
            <a:off x="1390576" y="3777375"/>
            <a:ext cx="1123924" cy="572700"/>
          </a:xfrm>
          <a:prstGeom prst="rect">
            <a:avLst/>
          </a:prstGeom>
          <a:noFill/>
          <a:ln>
            <a:noFill/>
          </a:ln>
          <a:effectLst>
            <a:outerShdw blurRad="57150" rotWithShape="0" algn="bl" dir="5400000" dist="19050">
              <a:srgbClr val="000000">
                <a:alpha val="72000"/>
              </a:srgbClr>
            </a:outerShdw>
          </a:effectLst>
        </p:spPr>
      </p:pic>
      <p:pic>
        <p:nvPicPr>
          <p:cNvPr id="129" name="Google Shape;129;p21"/>
          <p:cNvPicPr preferRelativeResize="0"/>
          <p:nvPr/>
        </p:nvPicPr>
        <p:blipFill>
          <a:blip r:embed="rId6">
            <a:alphaModFix/>
          </a:blip>
          <a:stretch>
            <a:fillRect/>
          </a:stretch>
        </p:blipFill>
        <p:spPr>
          <a:xfrm>
            <a:off x="5822625" y="1154575"/>
            <a:ext cx="547275" cy="547275"/>
          </a:xfrm>
          <a:prstGeom prst="rect">
            <a:avLst/>
          </a:prstGeom>
          <a:noFill/>
          <a:ln>
            <a:noFill/>
          </a:ln>
          <a:effectLst>
            <a:outerShdw blurRad="57150" rotWithShape="0" algn="bl" dir="5400000" dist="19050">
              <a:srgbClr val="000000">
                <a:alpha val="72000"/>
              </a:srgbClr>
            </a:outerShdw>
          </a:effectLst>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0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VC-dim examples</a:t>
            </a:r>
            <a:endParaRPr/>
          </a:p>
        </p:txBody>
      </p:sp>
      <p:sp>
        <p:nvSpPr>
          <p:cNvPr id="785" name="Google Shape;785;p10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So the VC dimension of 1D positive intervals is 2</a:t>
            </a:r>
            <a:endParaRPr/>
          </a:p>
          <a:p>
            <a:pPr indent="-342900" lvl="0" marL="457200" rtl="0" algn="l">
              <a:lnSpc>
                <a:spcPct val="115000"/>
              </a:lnSpc>
              <a:spcBef>
                <a:spcPts val="0"/>
              </a:spcBef>
              <a:spcAft>
                <a:spcPts val="0"/>
              </a:spcAft>
              <a:buSzPts val="1800"/>
              <a:buChar char="●"/>
            </a:pPr>
            <a:r>
              <a:rPr lang="en"/>
              <a:t>What is the VC dimension of 1D positive or negative intervals?</a:t>
            </a:r>
            <a:endParaRPr/>
          </a:p>
          <a:p>
            <a:pPr indent="-342900" lvl="0" marL="457200" rtl="0" algn="l">
              <a:lnSpc>
                <a:spcPct val="115000"/>
              </a:lnSpc>
              <a:spcBef>
                <a:spcPts val="0"/>
              </a:spcBef>
              <a:spcAft>
                <a:spcPts val="0"/>
              </a:spcAft>
              <a:buSzPts val="1800"/>
              <a:buChar char="●"/>
            </a:pPr>
            <a:r>
              <a:rPr lang="en"/>
              <a:t>What is the VC dimension of 2D positive rectangles? Circles? Triangles?</a:t>
            </a:r>
            <a:endParaRPr/>
          </a:p>
          <a:p>
            <a:pPr indent="0" lvl="0" marL="0" rtl="0" algn="l">
              <a:lnSpc>
                <a:spcPct val="115000"/>
              </a:lnSpc>
              <a:spcBef>
                <a:spcPts val="1600"/>
              </a:spcBef>
              <a:spcAft>
                <a:spcPts val="0"/>
              </a:spcAft>
              <a:buSzPts val="1800"/>
              <a:buNone/>
            </a:pPr>
            <a:r>
              <a:rPr lang="en"/>
              <a:t>Take it as a home exercise…</a:t>
            </a:r>
            <a:endParaRPr/>
          </a:p>
          <a:p>
            <a:pPr indent="0" lvl="0" marL="0" rtl="0" algn="l">
              <a:lnSpc>
                <a:spcPct val="115000"/>
              </a:lnSpc>
              <a:spcBef>
                <a:spcPts val="1600"/>
              </a:spcBef>
              <a:spcAft>
                <a:spcPts val="1600"/>
              </a:spcAft>
              <a:buSzPts val="1800"/>
              <a:buNone/>
            </a:pPr>
            <a:r>
              <a:t/>
            </a:r>
            <a:endParaRPr/>
          </a:p>
        </p:txBody>
      </p:sp>
      <p:sp>
        <p:nvSpPr>
          <p:cNvPr id="786" name="Google Shape;786;p102"/>
          <p:cNvSpPr txBox="1"/>
          <p:nvPr/>
        </p:nvSpPr>
        <p:spPr>
          <a:xfrm>
            <a:off x="1697450" y="2758350"/>
            <a:ext cx="2424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VC-dim ≠ number of parameters</a:t>
            </a:r>
            <a:endParaRPr/>
          </a:p>
        </p:txBody>
      </p:sp>
      <p:sp>
        <p:nvSpPr>
          <p:cNvPr id="792" name="Google Shape;792;p10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Many times there is a good correlation between the number of free parameters in the model (number of parameters to learn in order to find the best h in H), and the complexity of the hypothesis space</a:t>
            </a:r>
            <a:endParaRPr/>
          </a:p>
          <a:p>
            <a:pPr indent="-342900" lvl="0" marL="457200" rtl="0" algn="l">
              <a:lnSpc>
                <a:spcPct val="115000"/>
              </a:lnSpc>
              <a:spcBef>
                <a:spcPts val="0"/>
              </a:spcBef>
              <a:spcAft>
                <a:spcPts val="0"/>
              </a:spcAft>
              <a:buSzPts val="1800"/>
              <a:buChar char="●"/>
            </a:pPr>
            <a:r>
              <a:rPr lang="en"/>
              <a:t>However, this is not necessarily the case - consider the following hypothesis space</a:t>
            </a:r>
            <a:endParaRPr/>
          </a:p>
          <a:p>
            <a:pPr indent="0" lvl="0" marL="0" rtl="0" algn="l">
              <a:lnSpc>
                <a:spcPct val="115000"/>
              </a:lnSpc>
              <a:spcBef>
                <a:spcPts val="1600"/>
              </a:spcBef>
              <a:spcAft>
                <a:spcPts val="1600"/>
              </a:spcAft>
              <a:buSzPts val="1800"/>
              <a:buNone/>
            </a:pPr>
            <a:r>
              <a:t/>
            </a:r>
            <a:endParaRPr/>
          </a:p>
        </p:txBody>
      </p:sp>
      <p:sp>
        <p:nvSpPr>
          <p:cNvPr id="793" name="Google Shape;793;p103"/>
          <p:cNvSpPr txBox="1"/>
          <p:nvPr/>
        </p:nvSpPr>
        <p:spPr>
          <a:xfrm>
            <a:off x="1697450" y="2758350"/>
            <a:ext cx="2424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4" name="Google Shape;794;p103"/>
          <p:cNvPicPr preferRelativeResize="0"/>
          <p:nvPr/>
        </p:nvPicPr>
        <p:blipFill rotWithShape="1">
          <a:blip r:embed="rId3">
            <a:alphaModFix/>
          </a:blip>
          <a:srcRect b="0" l="0" r="0" t="0"/>
          <a:stretch/>
        </p:blipFill>
        <p:spPr>
          <a:xfrm>
            <a:off x="1006609" y="3044300"/>
            <a:ext cx="7411442" cy="5155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VC-dim ≠ number of parameters</a:t>
            </a:r>
            <a:endParaRPr/>
          </a:p>
        </p:txBody>
      </p:sp>
      <p:sp>
        <p:nvSpPr>
          <p:cNvPr id="800" name="Google Shape;800;p10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One can prove </a:t>
            </a:r>
            <a:r>
              <a:rPr b="1" lang="en">
                <a:solidFill>
                  <a:schemeClr val="accent5"/>
                </a:solidFill>
              </a:rPr>
              <a:t>the VC-dim of this class is infinite </a:t>
            </a:r>
            <a:r>
              <a:rPr lang="en"/>
              <a:t>(although it has only 1 parameter)</a:t>
            </a:r>
            <a:endParaRPr/>
          </a:p>
          <a:p>
            <a:pPr indent="-342900" lvl="0" marL="457200" rtl="0" algn="l">
              <a:lnSpc>
                <a:spcPct val="115000"/>
              </a:lnSpc>
              <a:spcBef>
                <a:spcPts val="0"/>
              </a:spcBef>
              <a:spcAft>
                <a:spcPts val="0"/>
              </a:spcAft>
              <a:buSzPts val="1800"/>
              <a:buChar char="●"/>
            </a:pPr>
            <a:r>
              <a:rPr lang="en"/>
              <a:t>The real problem is that we can pretty much </a:t>
            </a:r>
            <a:r>
              <a:rPr b="1" lang="en"/>
              <a:t>fit any given sample set perfectly</a:t>
            </a:r>
            <a:r>
              <a:rPr lang="en"/>
              <a:t>, but we will </a:t>
            </a:r>
            <a:r>
              <a:rPr b="1" lang="en"/>
              <a:t>change our model considerably with every small change in the sample set</a:t>
            </a:r>
            <a:r>
              <a:rPr lang="en"/>
              <a:t>, which will eventually lead to </a:t>
            </a:r>
            <a:r>
              <a:rPr b="1" lang="en"/>
              <a:t>high generalization error</a:t>
            </a:r>
            <a:r>
              <a:rPr lang="en"/>
              <a:t>, even if the training data could be classified with very low error rate</a:t>
            </a:r>
            <a:endParaRPr/>
          </a:p>
          <a:p>
            <a:pPr indent="0" lvl="0" marL="0" rtl="0" algn="l">
              <a:lnSpc>
                <a:spcPct val="115000"/>
              </a:lnSpc>
              <a:spcBef>
                <a:spcPts val="1600"/>
              </a:spcBef>
              <a:spcAft>
                <a:spcPts val="1600"/>
              </a:spcAft>
              <a:buSzPts val="1800"/>
              <a:buNone/>
            </a:pPr>
            <a:r>
              <a:t/>
            </a:r>
            <a:endParaRPr/>
          </a:p>
        </p:txBody>
      </p:sp>
      <p:sp>
        <p:nvSpPr>
          <p:cNvPr id="801" name="Google Shape;801;p104"/>
          <p:cNvSpPr txBox="1"/>
          <p:nvPr/>
        </p:nvSpPr>
        <p:spPr>
          <a:xfrm>
            <a:off x="1697450" y="2758350"/>
            <a:ext cx="242400" cy="20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2" name="Google Shape;802;p104"/>
          <p:cNvPicPr preferRelativeResize="0"/>
          <p:nvPr/>
        </p:nvPicPr>
        <p:blipFill rotWithShape="1">
          <a:blip r:embed="rId3">
            <a:alphaModFix/>
          </a:blip>
          <a:srcRect b="34315" l="39037" r="9614" t="39386"/>
          <a:stretch/>
        </p:blipFill>
        <p:spPr>
          <a:xfrm>
            <a:off x="4056350" y="3189300"/>
            <a:ext cx="5087650" cy="195420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0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Reading Materials</a:t>
            </a:r>
            <a:endParaRPr/>
          </a:p>
        </p:txBody>
      </p:sp>
      <p:sp>
        <p:nvSpPr>
          <p:cNvPr id="808" name="Google Shape;808;p10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AutoNum type="arabicPeriod"/>
            </a:pPr>
            <a:r>
              <a:rPr lang="en" sz="1500" u="sng">
                <a:solidFill>
                  <a:schemeClr val="hlink"/>
                </a:solidFill>
                <a:hlinkClick r:id="rId3"/>
              </a:rPr>
              <a:t>A few useful things to know about machine learning.pdf</a:t>
            </a:r>
            <a:endParaRPr sz="1500"/>
          </a:p>
          <a:p>
            <a:pPr indent="-323850" lvl="0" marL="457200" rtl="0" algn="l">
              <a:lnSpc>
                <a:spcPct val="115000"/>
              </a:lnSpc>
              <a:spcBef>
                <a:spcPts val="0"/>
              </a:spcBef>
              <a:spcAft>
                <a:spcPts val="0"/>
              </a:spcAft>
              <a:buSzPts val="1500"/>
              <a:buAutoNum type="arabicPeriod"/>
            </a:pPr>
            <a:r>
              <a:rPr lang="en" sz="1500" u="sng">
                <a:solidFill>
                  <a:schemeClr val="hlink"/>
                </a:solidFill>
                <a:hlinkClick r:id="rId4"/>
              </a:rPr>
              <a:t>CIS 419:519 Introduction to Machine Learning.pdf</a:t>
            </a:r>
            <a:endParaRPr sz="1500"/>
          </a:p>
          <a:p>
            <a:pPr indent="-323850" lvl="0" marL="457200" rtl="0" algn="l">
              <a:lnSpc>
                <a:spcPct val="115000"/>
              </a:lnSpc>
              <a:spcBef>
                <a:spcPts val="0"/>
              </a:spcBef>
              <a:spcAft>
                <a:spcPts val="0"/>
              </a:spcAft>
              <a:buSzPts val="1500"/>
              <a:buAutoNum type="arabicPeriod"/>
            </a:pPr>
            <a:r>
              <a:rPr lang="en" sz="1500" u="sng">
                <a:solidFill>
                  <a:schemeClr val="hlink"/>
                </a:solidFill>
                <a:hlinkClick r:id="rId5"/>
              </a:rPr>
              <a:t>Empirical Risk Minimization.pdf</a:t>
            </a:r>
            <a:endParaRPr sz="1500"/>
          </a:p>
          <a:p>
            <a:pPr indent="-323850" lvl="0" marL="457200" rtl="0" algn="l">
              <a:lnSpc>
                <a:spcPct val="115000"/>
              </a:lnSpc>
              <a:spcBef>
                <a:spcPts val="0"/>
              </a:spcBef>
              <a:spcAft>
                <a:spcPts val="0"/>
              </a:spcAft>
              <a:buSzPts val="1500"/>
              <a:buAutoNum type="arabicPeriod"/>
            </a:pPr>
            <a:r>
              <a:rPr lang="en" sz="1500" u="sng">
                <a:solidFill>
                  <a:schemeClr val="hlink"/>
                </a:solidFill>
                <a:hlinkClick r:id="rId6"/>
              </a:rPr>
              <a:t>Introduction to Statistical Learning Theory.pdf</a:t>
            </a:r>
            <a:endParaRPr sz="1500"/>
          </a:p>
          <a:p>
            <a:pPr indent="-323850" lvl="0" marL="457200" rtl="0" algn="l">
              <a:lnSpc>
                <a:spcPct val="115000"/>
              </a:lnSpc>
              <a:spcBef>
                <a:spcPts val="0"/>
              </a:spcBef>
              <a:spcAft>
                <a:spcPts val="0"/>
              </a:spcAft>
              <a:buSzPts val="1500"/>
              <a:buAutoNum type="arabicPeriod"/>
            </a:pPr>
            <a:r>
              <a:rPr lang="en" sz="1500" u="sng">
                <a:solidFill>
                  <a:schemeClr val="hlink"/>
                </a:solidFill>
                <a:hlinkClick r:id="rId7"/>
              </a:rPr>
              <a:t>On the Surprising Behavior of Distance Metrics in High Dimensional Space.pdf</a:t>
            </a:r>
            <a:endParaRPr sz="1500"/>
          </a:p>
          <a:p>
            <a:pPr indent="-323850" lvl="0" marL="457200" rtl="0" algn="l">
              <a:lnSpc>
                <a:spcPct val="115000"/>
              </a:lnSpc>
              <a:spcBef>
                <a:spcPts val="0"/>
              </a:spcBef>
              <a:spcAft>
                <a:spcPts val="0"/>
              </a:spcAft>
              <a:buSzPts val="1500"/>
              <a:buAutoNum type="arabicPeriod"/>
            </a:pPr>
            <a:r>
              <a:rPr lang="en" sz="1500" u="sng">
                <a:solidFill>
                  <a:schemeClr val="accent5"/>
                </a:solidFill>
                <a:hlinkClick r:id="rId8">
                  <a:extLst>
                    <a:ext uri="{A12FA001-AC4F-418D-AE19-62706E023703}">
                      <ahyp:hlinkClr val="tx"/>
                    </a:ext>
                  </a:extLst>
                </a:hlinkClick>
              </a:rPr>
              <a:t>Statistical learning theory - a primer.pdf</a:t>
            </a:r>
            <a:endParaRPr sz="1500"/>
          </a:p>
          <a:p>
            <a:pPr indent="-323850" lvl="0" marL="457200" rtl="0" algn="l">
              <a:lnSpc>
                <a:spcPct val="115000"/>
              </a:lnSpc>
              <a:spcBef>
                <a:spcPts val="0"/>
              </a:spcBef>
              <a:spcAft>
                <a:spcPts val="0"/>
              </a:spcAft>
              <a:buSzPts val="1500"/>
              <a:buAutoNum type="arabicPeriod"/>
            </a:pPr>
            <a:r>
              <a:rPr lang="en" sz="1500" u="sng">
                <a:solidFill>
                  <a:schemeClr val="accent5"/>
                </a:solidFill>
                <a:hlinkClick r:id="rId9">
                  <a:extLst>
                    <a:ext uri="{A12FA001-AC4F-418D-AE19-62706E023703}">
                      <ahyp:hlinkClr val="tx"/>
                    </a:ext>
                  </a:extLst>
                </a:hlinkClick>
              </a:rPr>
              <a:t>Statistical Machine Learning- Introduction.pdf</a:t>
            </a:r>
            <a:endParaRPr sz="1500"/>
          </a:p>
          <a:p>
            <a:pPr indent="-323850" lvl="0" marL="457200" rtl="0" algn="l">
              <a:lnSpc>
                <a:spcPct val="115000"/>
              </a:lnSpc>
              <a:spcBef>
                <a:spcPts val="0"/>
              </a:spcBef>
              <a:spcAft>
                <a:spcPts val="0"/>
              </a:spcAft>
              <a:buSzPts val="1500"/>
              <a:buAutoNum type="arabicPeriod"/>
            </a:pPr>
            <a:r>
              <a:rPr lang="en" sz="1500" u="sng">
                <a:solidFill>
                  <a:schemeClr val="accent5"/>
                </a:solidFill>
                <a:hlinkClick r:id="rId10">
                  <a:extLst>
                    <a:ext uri="{A12FA001-AC4F-418D-AE19-62706E023703}">
                      <ahyp:hlinkClr val="tx"/>
                    </a:ext>
                  </a:extLst>
                </a:hlinkClick>
              </a:rPr>
              <a:t>2012b A Geometrical Explanation of Stein Shrinkage.pdf</a:t>
            </a:r>
            <a:r>
              <a:rPr lang="en" sz="1500"/>
              <a:t> </a:t>
            </a:r>
            <a:endParaRPr sz="1500"/>
          </a:p>
          <a:p>
            <a:pPr indent="-323850" lvl="0" marL="457200" rtl="0" algn="l">
              <a:lnSpc>
                <a:spcPct val="115000"/>
              </a:lnSpc>
              <a:spcBef>
                <a:spcPts val="0"/>
              </a:spcBef>
              <a:spcAft>
                <a:spcPts val="0"/>
              </a:spcAft>
              <a:buSzPts val="1500"/>
              <a:buAutoNum type="arabicPeriod"/>
            </a:pPr>
            <a:r>
              <a:rPr lang="en" sz="1500" u="sng">
                <a:solidFill>
                  <a:schemeClr val="accent5"/>
                </a:solidFill>
                <a:hlinkClick r:id="rId11">
                  <a:extLst>
                    <a:ext uri="{A12FA001-AC4F-418D-AE19-62706E023703}">
                      <ahyp:hlinkClr val="tx"/>
                    </a:ext>
                  </a:extLst>
                </a:hlinkClick>
              </a:rPr>
              <a:t>INADMISSIBILITY OF THE USUAL ESTIMATOR FOR THE MEAN OF MULTIVARIATE NORMAL DISTRIBUTION - STEIN.pdf</a:t>
            </a:r>
            <a:endParaRPr sz="1500"/>
          </a:p>
          <a:p>
            <a:pPr indent="-323850" lvl="0" marL="457200" rtl="0" algn="l">
              <a:lnSpc>
                <a:spcPct val="115000"/>
              </a:lnSpc>
              <a:spcBef>
                <a:spcPts val="0"/>
              </a:spcBef>
              <a:spcAft>
                <a:spcPts val="0"/>
              </a:spcAft>
              <a:buSzPts val="1500"/>
              <a:buAutoNum type="arabicPeriod"/>
            </a:pPr>
            <a:r>
              <a:rPr lang="en" sz="1500" u="sng">
                <a:solidFill>
                  <a:schemeClr val="accent5"/>
                </a:solidFill>
                <a:hlinkClick r:id="rId12">
                  <a:extLst>
                    <a:ext uri="{A12FA001-AC4F-418D-AE19-62706E023703}">
                      <ahyp:hlinkClr val="tx"/>
                    </a:ext>
                  </a:extLst>
                </a:hlinkClick>
              </a:rPr>
              <a:t>THE USE OF MULTIPLE MEASUREMENTS IN TAXONOMIC PROBLEMS - FISHER - 1936 - Annals of Eugenics - Wiley Online Library.pdf</a:t>
            </a:r>
            <a:endParaRPr sz="1500"/>
          </a:p>
        </p:txBody>
      </p:sp>
      <p:sp>
        <p:nvSpPr>
          <p:cNvPr id="809" name="Google Shape;809;p105"/>
          <p:cNvSpPr txBox="1"/>
          <p:nvPr/>
        </p:nvSpPr>
        <p:spPr>
          <a:xfrm>
            <a:off x="382100" y="4668950"/>
            <a:ext cx="3000000" cy="3000000"/>
          </a:xfrm>
          <a:prstGeom prst="rect">
            <a:avLst/>
          </a:prstGeom>
          <a:noFill/>
          <a:ln>
            <a:noFill/>
          </a:ln>
        </p:spPr>
        <p:txBody>
          <a:bodyPr anchorCtr="0" anchor="ctr" bIns="91425" lIns="91425" spcFirstLastPara="1" rIns="91425" wrap="square" tIns="91425">
            <a:noAutofit/>
          </a:bodyPr>
          <a:lstStyle/>
          <a:p>
            <a:pPr indent="0" lvl="0" marL="114300" marR="114300" rtl="0" algn="l">
              <a:lnSpc>
                <a:spcPct val="115000"/>
              </a:lnSpc>
              <a:spcBef>
                <a:spcPts val="0"/>
              </a:spcBef>
              <a:spcAft>
                <a:spcPts val="0"/>
              </a:spcAft>
              <a:buClr>
                <a:srgbClr val="000000"/>
              </a:buClr>
              <a:buSzPts val="1050"/>
              <a:buFont typeface="Arial"/>
              <a:buNone/>
            </a:pPr>
            <a:r>
              <a:t/>
            </a:r>
            <a:endParaRPr b="0" i="0" sz="1050" u="none" cap="none" strike="noStrike">
              <a:solidFill>
                <a:srgbClr val="3C4043"/>
              </a:solidFill>
              <a:highlight>
                <a:srgbClr val="E8EAED"/>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